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28" sz="285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簡報標題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簡報標題</a:t>
            </a:r>
          </a:p>
        </p:txBody>
      </p:sp>
      <p:sp>
        <p:nvSpPr>
          <p:cNvPr id="13" name="內文層級一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幻燈片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100" name="幻燈片子標題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幻燈片子標題</a:t>
            </a:r>
          </a:p>
        </p:txBody>
      </p:sp>
      <p:sp>
        <p:nvSpPr>
          <p:cNvPr id="101" name="幻燈片編號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議程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議程標題</a:t>
            </a:r>
          </a:p>
        </p:txBody>
      </p:sp>
      <p:sp>
        <p:nvSpPr>
          <p:cNvPr id="109" name="內文層級一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議程主題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議程副標題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議程副標題</a:t>
            </a:r>
          </a:p>
        </p:txBody>
      </p:sp>
      <p:sp>
        <p:nvSpPr>
          <p:cNvPr id="111" name="幻燈片編號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內文層級一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聲明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詳細資訊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詳細資訊</a:t>
            </a:r>
          </a:p>
        </p:txBody>
      </p:sp>
      <p:sp>
        <p:nvSpPr>
          <p:cNvPr id="127" name="內文層級一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出處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出處</a:t>
            </a:r>
          </a:p>
        </p:txBody>
      </p:sp>
      <p:sp>
        <p:nvSpPr>
          <p:cNvPr id="136" name="內文層級一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「著名的引言」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幻燈片編號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日落時海與天空呈現對比 2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日落時海與天空呈現對比 1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日落時的沙灘和海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幻燈片編號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日落時的沙灘和海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幻燈片編號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幻燈片編號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日落時的沙灘和海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簡報標題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簡報標題</a:t>
            </a:r>
          </a:p>
        </p:txBody>
      </p:sp>
      <p:sp>
        <p:nvSpPr>
          <p:cNvPr id="23" name="內文層級一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作者和日期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28" sz="285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燈片標題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幻燈片標題</a:t>
            </a:r>
          </a:p>
        </p:txBody>
      </p:sp>
      <p:sp>
        <p:nvSpPr>
          <p:cNvPr id="33" name="日落時海與天空呈現對比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內文層級一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43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幻燈片子標題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幻燈片子標題</a:t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燈片編號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燈片標題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61" name="日落時海與天空呈現對比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幻燈片子標題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幻燈片子標題</a:t>
            </a:r>
          </a:p>
        </p:txBody>
      </p:sp>
      <p:sp>
        <p:nvSpPr>
          <p:cNvPr id="63" name="內文層級一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小型即時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燈片標題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72" name="幻燈片子標題"/>
          <p:cNvSpPr txBox="1"/>
          <p:nvPr>
            <p:ph type="body" sz="quarter" idx="2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幻燈片子標題</a:t>
            </a:r>
          </a:p>
        </p:txBody>
      </p:sp>
      <p:sp>
        <p:nvSpPr>
          <p:cNvPr id="73" name="內文層級一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幻燈片編號"/>
          <p:cNvSpPr txBox="1"/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大型即時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幻燈片標題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82" name="幻燈片子標題"/>
          <p:cNvSpPr txBox="1"/>
          <p:nvPr>
            <p:ph type="body" sz="quarter" idx="2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幻燈片子標題</a:t>
            </a:r>
          </a:p>
        </p:txBody>
      </p:sp>
      <p:sp>
        <p:nvSpPr>
          <p:cNvPr id="83" name="內文層級一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幻燈片編號"/>
          <p:cNvSpPr txBox="1"/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章節標題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章節標題</a:t>
            </a:r>
          </a:p>
        </p:txBody>
      </p:sp>
      <p:sp>
        <p:nvSpPr>
          <p:cNvPr id="92" name="幻燈片編號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標題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幻燈片標題</a:t>
            </a:r>
          </a:p>
        </p:txBody>
      </p:sp>
      <p:sp>
        <p:nvSpPr>
          <p:cNvPr id="3" name="內文層級一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Ivan Peng - 12/08/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08990">
              <a:defRPr spc="-29" sz="2940"/>
            </a:lvl1pPr>
          </a:lstStyle>
          <a:p>
            <a:pPr/>
            <a:r>
              <a:t>Ivan Peng - 12/08/23</a:t>
            </a:r>
          </a:p>
        </p:txBody>
      </p:sp>
      <p:sp>
        <p:nvSpPr>
          <p:cNvPr id="172" name="MES-1"/>
          <p:cNvSpPr txBox="1"/>
          <p:nvPr>
            <p:ph type="ctrTitle"/>
          </p:nvPr>
        </p:nvSpPr>
        <p:spPr>
          <a:xfrm>
            <a:off x="1219200" y="3543300"/>
            <a:ext cx="21945600" cy="6721171"/>
          </a:xfrm>
          <a:prstGeom prst="rect">
            <a:avLst/>
          </a:prstGeom>
        </p:spPr>
        <p:txBody>
          <a:bodyPr/>
          <a:lstStyle>
            <a:lvl1pPr defTabSz="975360">
              <a:defRPr spc="-360" sz="36000"/>
            </a:lvl1pPr>
          </a:lstStyle>
          <a:p>
            <a:pPr/>
            <a:r>
              <a:t>MES-1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OMBIN"/>
          <p:cNvSpPr/>
          <p:nvPr/>
        </p:nvSpPr>
        <p:spPr>
          <a:xfrm>
            <a:off x="5351989" y="5389899"/>
            <a:ext cx="28541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COMBIN</a:t>
            </a:r>
          </a:p>
        </p:txBody>
      </p:sp>
      <p:sp>
        <p:nvSpPr>
          <p:cNvPr id="314" name="TEST"/>
          <p:cNvSpPr/>
          <p:nvPr/>
        </p:nvSpPr>
        <p:spPr>
          <a:xfrm>
            <a:off x="5351989" y="7128684"/>
            <a:ext cx="28541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TEST</a:t>
            </a:r>
          </a:p>
        </p:txBody>
      </p:sp>
      <p:sp>
        <p:nvSpPr>
          <p:cNvPr id="315" name="TAG"/>
          <p:cNvSpPr/>
          <p:nvPr/>
        </p:nvSpPr>
        <p:spPr>
          <a:xfrm>
            <a:off x="5351989" y="8867469"/>
            <a:ext cx="28541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TAG</a:t>
            </a:r>
          </a:p>
        </p:txBody>
      </p:sp>
      <p:cxnSp>
        <p:nvCxnSpPr>
          <p:cNvPr id="316" name="連接線"/>
          <p:cNvCxnSpPr>
            <a:stCxn id="313" idx="0"/>
            <a:endCxn id="314" idx="0"/>
          </p:cNvCxnSpPr>
          <p:nvPr/>
        </p:nvCxnSpPr>
        <p:spPr>
          <a:xfrm>
            <a:off x="6779075" y="5833005"/>
            <a:ext cx="1" cy="1738786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</p:cxnSp>
      <p:cxnSp>
        <p:nvCxnSpPr>
          <p:cNvPr id="317" name="連接線"/>
          <p:cNvCxnSpPr>
            <a:stCxn id="314" idx="0"/>
            <a:endCxn id="315" idx="0"/>
          </p:cNvCxnSpPr>
          <p:nvPr/>
        </p:nvCxnSpPr>
        <p:spPr>
          <a:xfrm>
            <a:off x="6779075" y="7571790"/>
            <a:ext cx="1" cy="1738786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</p:cxnSp>
      <p:grpSp>
        <p:nvGrpSpPr>
          <p:cNvPr id="320" name="群組"/>
          <p:cNvGrpSpPr/>
          <p:nvPr/>
        </p:nvGrpSpPr>
        <p:grpSpPr>
          <a:xfrm>
            <a:off x="5098304" y="3000286"/>
            <a:ext cx="3361543" cy="1537042"/>
            <a:chOff x="0" y="0"/>
            <a:chExt cx="3361542" cy="1537041"/>
          </a:xfrm>
        </p:grpSpPr>
        <p:sp>
          <p:nvSpPr>
            <p:cNvPr id="318" name="生產流程"/>
            <p:cNvSpPr txBox="1"/>
            <p:nvPr/>
          </p:nvSpPr>
          <p:spPr>
            <a:xfrm>
              <a:off x="42075" y="0"/>
              <a:ext cx="1638301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生產流程</a:t>
              </a:r>
            </a:p>
          </p:txBody>
        </p:sp>
        <p:sp>
          <p:nvSpPr>
            <p:cNvPr id="319" name="WF-AIS-001"/>
            <p:cNvSpPr/>
            <p:nvPr/>
          </p:nvSpPr>
          <p:spPr>
            <a:xfrm>
              <a:off x="0" y="684468"/>
              <a:ext cx="3361543" cy="852574"/>
            </a:xfrm>
            <a:prstGeom prst="roundRect">
              <a:avLst>
                <a:gd name="adj" fmla="val 22344"/>
              </a:avLst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WF-AIS-001</a:t>
              </a:r>
            </a:p>
          </p:txBody>
        </p:sp>
      </p:grpSp>
      <p:sp>
        <p:nvSpPr>
          <p:cNvPr id="321" name="工序-1"/>
          <p:cNvSpPr txBox="1"/>
          <p:nvPr/>
        </p:nvSpPr>
        <p:spPr>
          <a:xfrm>
            <a:off x="9181398" y="4651180"/>
            <a:ext cx="1123951" cy="684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工序-1</a:t>
            </a:r>
          </a:p>
        </p:txBody>
      </p:sp>
      <p:sp>
        <p:nvSpPr>
          <p:cNvPr id="322" name="SP-AIS-COMBIN"/>
          <p:cNvSpPr/>
          <p:nvPr/>
        </p:nvSpPr>
        <p:spPr>
          <a:xfrm>
            <a:off x="9139322" y="5360413"/>
            <a:ext cx="4292637" cy="852573"/>
          </a:xfrm>
          <a:prstGeom prst="roundRect">
            <a:avLst>
              <a:gd name="adj" fmla="val 22344"/>
            </a:avLst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SP-AIS-COMBIN</a:t>
            </a:r>
          </a:p>
        </p:txBody>
      </p:sp>
      <p:sp>
        <p:nvSpPr>
          <p:cNvPr id="323" name="工藝-1"/>
          <p:cNvSpPr txBox="1"/>
          <p:nvPr/>
        </p:nvSpPr>
        <p:spPr>
          <a:xfrm>
            <a:off x="13947568" y="4651180"/>
            <a:ext cx="1123951" cy="684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工藝-1</a:t>
            </a:r>
          </a:p>
        </p:txBody>
      </p:sp>
      <p:sp>
        <p:nvSpPr>
          <p:cNvPr id="324" name="OP-AIS-COMBIN"/>
          <p:cNvSpPr/>
          <p:nvPr/>
        </p:nvSpPr>
        <p:spPr>
          <a:xfrm>
            <a:off x="13905492" y="5360413"/>
            <a:ext cx="4292637" cy="852573"/>
          </a:xfrm>
          <a:prstGeom prst="roundRect">
            <a:avLst>
              <a:gd name="adj" fmla="val 22344"/>
            </a:avLst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OP-AIS-COMBIN</a:t>
            </a:r>
          </a:p>
        </p:txBody>
      </p:sp>
      <p:sp>
        <p:nvSpPr>
          <p:cNvPr id="325" name="工序-2"/>
          <p:cNvSpPr txBox="1"/>
          <p:nvPr/>
        </p:nvSpPr>
        <p:spPr>
          <a:xfrm>
            <a:off x="9147219" y="6389965"/>
            <a:ext cx="1186435" cy="684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工序-2</a:t>
            </a:r>
          </a:p>
        </p:txBody>
      </p:sp>
      <p:sp>
        <p:nvSpPr>
          <p:cNvPr id="326" name="SP-AIS-TEST"/>
          <p:cNvSpPr/>
          <p:nvPr/>
        </p:nvSpPr>
        <p:spPr>
          <a:xfrm>
            <a:off x="9105144" y="7099197"/>
            <a:ext cx="4292637" cy="852574"/>
          </a:xfrm>
          <a:prstGeom prst="roundRect">
            <a:avLst>
              <a:gd name="adj" fmla="val 22344"/>
            </a:avLst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SP-AIS-TEST</a:t>
            </a:r>
          </a:p>
        </p:txBody>
      </p:sp>
      <p:sp>
        <p:nvSpPr>
          <p:cNvPr id="327" name="工藝-2"/>
          <p:cNvSpPr txBox="1"/>
          <p:nvPr/>
        </p:nvSpPr>
        <p:spPr>
          <a:xfrm>
            <a:off x="13913391" y="6389965"/>
            <a:ext cx="1186435" cy="684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工藝-2</a:t>
            </a:r>
          </a:p>
        </p:txBody>
      </p:sp>
      <p:sp>
        <p:nvSpPr>
          <p:cNvPr id="328" name="OP-AIS-TEST"/>
          <p:cNvSpPr/>
          <p:nvPr/>
        </p:nvSpPr>
        <p:spPr>
          <a:xfrm>
            <a:off x="13871314" y="7099197"/>
            <a:ext cx="4292637" cy="852574"/>
          </a:xfrm>
          <a:prstGeom prst="roundRect">
            <a:avLst>
              <a:gd name="adj" fmla="val 22344"/>
            </a:avLst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OP-AIS-TEST</a:t>
            </a:r>
          </a:p>
        </p:txBody>
      </p:sp>
      <p:sp>
        <p:nvSpPr>
          <p:cNvPr id="329" name="工序-3"/>
          <p:cNvSpPr txBox="1"/>
          <p:nvPr/>
        </p:nvSpPr>
        <p:spPr>
          <a:xfrm>
            <a:off x="9135347" y="8128749"/>
            <a:ext cx="1192150" cy="684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工序-3</a:t>
            </a:r>
          </a:p>
        </p:txBody>
      </p:sp>
      <p:sp>
        <p:nvSpPr>
          <p:cNvPr id="330" name="SP-AIS-TAG"/>
          <p:cNvSpPr/>
          <p:nvPr/>
        </p:nvSpPr>
        <p:spPr>
          <a:xfrm>
            <a:off x="9093272" y="8837983"/>
            <a:ext cx="4292637" cy="852573"/>
          </a:xfrm>
          <a:prstGeom prst="roundRect">
            <a:avLst>
              <a:gd name="adj" fmla="val 22344"/>
            </a:avLst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SP-AIS-TAG</a:t>
            </a:r>
          </a:p>
        </p:txBody>
      </p:sp>
      <p:sp>
        <p:nvSpPr>
          <p:cNvPr id="331" name="工藝-3"/>
          <p:cNvSpPr txBox="1"/>
          <p:nvPr/>
        </p:nvSpPr>
        <p:spPr>
          <a:xfrm>
            <a:off x="13901517" y="8128749"/>
            <a:ext cx="1192150" cy="684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工藝-3</a:t>
            </a:r>
          </a:p>
        </p:txBody>
      </p:sp>
      <p:sp>
        <p:nvSpPr>
          <p:cNvPr id="332" name="OP-AIS-TAG"/>
          <p:cNvSpPr/>
          <p:nvPr/>
        </p:nvSpPr>
        <p:spPr>
          <a:xfrm>
            <a:off x="13859442" y="8837983"/>
            <a:ext cx="4292637" cy="852573"/>
          </a:xfrm>
          <a:prstGeom prst="roundRect">
            <a:avLst>
              <a:gd name="adj" fmla="val 22344"/>
            </a:avLst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OP-AIS-TAG</a:t>
            </a:r>
          </a:p>
        </p:txBody>
      </p:sp>
      <p:sp>
        <p:nvSpPr>
          <p:cNvPr id="333" name="製造執行系統配置"/>
          <p:cNvSpPr txBox="1"/>
          <p:nvPr/>
        </p:nvSpPr>
        <p:spPr>
          <a:xfrm>
            <a:off x="684990" y="337197"/>
            <a:ext cx="6413501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製造執行系統配置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物料管理"/>
          <p:cNvSpPr/>
          <p:nvPr/>
        </p:nvSpPr>
        <p:spPr>
          <a:xfrm>
            <a:off x="5351989" y="5389899"/>
            <a:ext cx="28541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物料管理</a:t>
            </a:r>
          </a:p>
        </p:txBody>
      </p:sp>
      <p:sp>
        <p:nvSpPr>
          <p:cNvPr id="336" name="製程規範"/>
          <p:cNvSpPr/>
          <p:nvPr/>
        </p:nvSpPr>
        <p:spPr>
          <a:xfrm>
            <a:off x="5351989" y="7128684"/>
            <a:ext cx="28541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製程規範</a:t>
            </a:r>
          </a:p>
        </p:txBody>
      </p:sp>
      <p:grpSp>
        <p:nvGrpSpPr>
          <p:cNvPr id="339" name="群組"/>
          <p:cNvGrpSpPr/>
          <p:nvPr/>
        </p:nvGrpSpPr>
        <p:grpSpPr>
          <a:xfrm>
            <a:off x="5098304" y="3000286"/>
            <a:ext cx="3361543" cy="1537042"/>
            <a:chOff x="0" y="0"/>
            <a:chExt cx="3361542" cy="1537041"/>
          </a:xfrm>
        </p:grpSpPr>
        <p:sp>
          <p:nvSpPr>
            <p:cNvPr id="337" name="產品"/>
            <p:cNvSpPr txBox="1"/>
            <p:nvPr/>
          </p:nvSpPr>
          <p:spPr>
            <a:xfrm>
              <a:off x="42075" y="0"/>
              <a:ext cx="876301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產品</a:t>
              </a:r>
            </a:p>
          </p:txBody>
        </p:sp>
        <p:sp>
          <p:nvSpPr>
            <p:cNvPr id="338" name="PD-AIS-001"/>
            <p:cNvSpPr/>
            <p:nvPr/>
          </p:nvSpPr>
          <p:spPr>
            <a:xfrm>
              <a:off x="0" y="684468"/>
              <a:ext cx="3361543" cy="852574"/>
            </a:xfrm>
            <a:prstGeom prst="roundRect">
              <a:avLst>
                <a:gd name="adj" fmla="val 22344"/>
              </a:avLst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PD-AIS-001</a:t>
              </a:r>
            </a:p>
          </p:txBody>
        </p:sp>
      </p:grpSp>
      <p:grpSp>
        <p:nvGrpSpPr>
          <p:cNvPr id="342" name="群組"/>
          <p:cNvGrpSpPr/>
          <p:nvPr/>
        </p:nvGrpSpPr>
        <p:grpSpPr>
          <a:xfrm>
            <a:off x="9139322" y="4651180"/>
            <a:ext cx="4292637" cy="1561806"/>
            <a:chOff x="0" y="-24764"/>
            <a:chExt cx="4292636" cy="1561805"/>
          </a:xfrm>
        </p:grpSpPr>
        <p:sp>
          <p:nvSpPr>
            <p:cNvPr id="340" name="產品BOM-1"/>
            <p:cNvSpPr txBox="1"/>
            <p:nvPr/>
          </p:nvSpPr>
          <p:spPr>
            <a:xfrm>
              <a:off x="42075" y="-24765"/>
              <a:ext cx="2030350" cy="684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產品BOM-1</a:t>
              </a:r>
            </a:p>
          </p:txBody>
        </p:sp>
        <p:sp>
          <p:nvSpPr>
            <p:cNvPr id="341" name="MB-AIS-BIG"/>
            <p:cNvSpPr/>
            <p:nvPr/>
          </p:nvSpPr>
          <p:spPr>
            <a:xfrm>
              <a:off x="0" y="684468"/>
              <a:ext cx="4292637" cy="852574"/>
            </a:xfrm>
            <a:prstGeom prst="roundRect">
              <a:avLst>
                <a:gd name="adj" fmla="val 22344"/>
              </a:avLst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MB-AIS-BIG</a:t>
              </a:r>
            </a:p>
          </p:txBody>
        </p:sp>
      </p:grpSp>
      <p:grpSp>
        <p:nvGrpSpPr>
          <p:cNvPr id="345" name="群組"/>
          <p:cNvGrpSpPr/>
          <p:nvPr/>
        </p:nvGrpSpPr>
        <p:grpSpPr>
          <a:xfrm>
            <a:off x="9105144" y="6389965"/>
            <a:ext cx="4292637" cy="1561806"/>
            <a:chOff x="0" y="-24764"/>
            <a:chExt cx="4292636" cy="1561805"/>
          </a:xfrm>
        </p:grpSpPr>
        <p:sp>
          <p:nvSpPr>
            <p:cNvPr id="343" name="製程規範-1"/>
            <p:cNvSpPr txBox="1"/>
            <p:nvPr/>
          </p:nvSpPr>
          <p:spPr>
            <a:xfrm>
              <a:off x="42075" y="-24765"/>
              <a:ext cx="1885951" cy="684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製程規範-1</a:t>
              </a:r>
            </a:p>
          </p:txBody>
        </p:sp>
        <p:sp>
          <p:nvSpPr>
            <p:cNvPr id="344" name="SP-AIS-001"/>
            <p:cNvSpPr/>
            <p:nvPr/>
          </p:nvSpPr>
          <p:spPr>
            <a:xfrm>
              <a:off x="0" y="684468"/>
              <a:ext cx="4292637" cy="852574"/>
            </a:xfrm>
            <a:prstGeom prst="roundRect">
              <a:avLst>
                <a:gd name="adj" fmla="val 22344"/>
              </a:avLst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SP-AIS-001</a:t>
              </a:r>
            </a:p>
          </p:txBody>
        </p:sp>
      </p:grpSp>
      <p:sp>
        <p:nvSpPr>
          <p:cNvPr id="346" name="製造執行系統配置"/>
          <p:cNvSpPr txBox="1"/>
          <p:nvPr/>
        </p:nvSpPr>
        <p:spPr>
          <a:xfrm>
            <a:off x="684990" y="337197"/>
            <a:ext cx="6413501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製造執行系統配置</a:t>
            </a:r>
          </a:p>
        </p:txBody>
      </p:sp>
      <p:grpSp>
        <p:nvGrpSpPr>
          <p:cNvPr id="349" name="群組"/>
          <p:cNvGrpSpPr/>
          <p:nvPr/>
        </p:nvGrpSpPr>
        <p:grpSpPr>
          <a:xfrm>
            <a:off x="13526039" y="4651180"/>
            <a:ext cx="4292637" cy="1561806"/>
            <a:chOff x="0" y="-24764"/>
            <a:chExt cx="4292636" cy="1561805"/>
          </a:xfrm>
        </p:grpSpPr>
        <p:sp>
          <p:nvSpPr>
            <p:cNvPr id="347" name="產品BOM-2"/>
            <p:cNvSpPr txBox="1"/>
            <p:nvPr/>
          </p:nvSpPr>
          <p:spPr>
            <a:xfrm>
              <a:off x="42075" y="-24765"/>
              <a:ext cx="2092834" cy="684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產品BOM-2</a:t>
              </a:r>
            </a:p>
          </p:txBody>
        </p:sp>
        <p:sp>
          <p:nvSpPr>
            <p:cNvPr id="348" name="MB-AIS-MID"/>
            <p:cNvSpPr/>
            <p:nvPr/>
          </p:nvSpPr>
          <p:spPr>
            <a:xfrm>
              <a:off x="0" y="684468"/>
              <a:ext cx="4292637" cy="852574"/>
            </a:xfrm>
            <a:prstGeom prst="roundRect">
              <a:avLst>
                <a:gd name="adj" fmla="val 22344"/>
              </a:avLst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MB-AIS-MID</a:t>
              </a:r>
            </a:p>
          </p:txBody>
        </p:sp>
      </p:grpSp>
      <p:grpSp>
        <p:nvGrpSpPr>
          <p:cNvPr id="352" name="群組"/>
          <p:cNvGrpSpPr/>
          <p:nvPr/>
        </p:nvGrpSpPr>
        <p:grpSpPr>
          <a:xfrm>
            <a:off x="17912756" y="4651180"/>
            <a:ext cx="4292637" cy="1561807"/>
            <a:chOff x="0" y="-24764"/>
            <a:chExt cx="4292636" cy="1561805"/>
          </a:xfrm>
        </p:grpSpPr>
        <p:sp>
          <p:nvSpPr>
            <p:cNvPr id="350" name="產品BOM-3"/>
            <p:cNvSpPr txBox="1"/>
            <p:nvPr/>
          </p:nvSpPr>
          <p:spPr>
            <a:xfrm>
              <a:off x="42075" y="-24765"/>
              <a:ext cx="2098549" cy="684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產品BOM-3</a:t>
              </a:r>
            </a:p>
          </p:txBody>
        </p:sp>
        <p:sp>
          <p:nvSpPr>
            <p:cNvPr id="351" name="MB-AIS-SML"/>
            <p:cNvSpPr/>
            <p:nvPr/>
          </p:nvSpPr>
          <p:spPr>
            <a:xfrm>
              <a:off x="0" y="684468"/>
              <a:ext cx="4292637" cy="852574"/>
            </a:xfrm>
            <a:prstGeom prst="roundRect">
              <a:avLst>
                <a:gd name="adj" fmla="val 22344"/>
              </a:avLst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MB-AIS-SML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群組"/>
          <p:cNvGrpSpPr/>
          <p:nvPr/>
        </p:nvGrpSpPr>
        <p:grpSpPr>
          <a:xfrm>
            <a:off x="4465147" y="3395421"/>
            <a:ext cx="2935122" cy="1561806"/>
            <a:chOff x="0" y="-24764"/>
            <a:chExt cx="2935121" cy="1561805"/>
          </a:xfrm>
        </p:grpSpPr>
        <p:sp>
          <p:nvSpPr>
            <p:cNvPr id="354" name="工單-1"/>
            <p:cNvSpPr txBox="1"/>
            <p:nvPr/>
          </p:nvSpPr>
          <p:spPr>
            <a:xfrm>
              <a:off x="42075" y="-24765"/>
              <a:ext cx="1123951" cy="684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工單-1</a:t>
              </a:r>
            </a:p>
          </p:txBody>
        </p:sp>
        <p:sp>
          <p:nvSpPr>
            <p:cNvPr id="355" name="WO-AIS-001"/>
            <p:cNvSpPr/>
            <p:nvPr/>
          </p:nvSpPr>
          <p:spPr>
            <a:xfrm>
              <a:off x="0" y="684468"/>
              <a:ext cx="2935122" cy="852574"/>
            </a:xfrm>
            <a:prstGeom prst="roundRect">
              <a:avLst>
                <a:gd name="adj" fmla="val 22344"/>
              </a:avLst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WO-AIS-001</a:t>
              </a:r>
            </a:p>
          </p:txBody>
        </p:sp>
      </p:grpSp>
      <p:grpSp>
        <p:nvGrpSpPr>
          <p:cNvPr id="359" name="群組"/>
          <p:cNvGrpSpPr/>
          <p:nvPr/>
        </p:nvGrpSpPr>
        <p:grpSpPr>
          <a:xfrm>
            <a:off x="4511198" y="7483361"/>
            <a:ext cx="4680922" cy="1537042"/>
            <a:chOff x="0" y="0"/>
            <a:chExt cx="4680921" cy="1537041"/>
          </a:xfrm>
        </p:grpSpPr>
        <p:sp>
          <p:nvSpPr>
            <p:cNvPr id="357" name="批次號"/>
            <p:cNvSpPr txBox="1"/>
            <p:nvPr/>
          </p:nvSpPr>
          <p:spPr>
            <a:xfrm>
              <a:off x="42075" y="0"/>
              <a:ext cx="1257301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批次號</a:t>
              </a:r>
            </a:p>
          </p:txBody>
        </p:sp>
        <p:sp>
          <p:nvSpPr>
            <p:cNvPr id="358" name="LT-AIS-B01 ~ B20"/>
            <p:cNvSpPr/>
            <p:nvPr/>
          </p:nvSpPr>
          <p:spPr>
            <a:xfrm>
              <a:off x="0" y="684468"/>
              <a:ext cx="4680922" cy="852574"/>
            </a:xfrm>
            <a:prstGeom prst="roundRect">
              <a:avLst>
                <a:gd name="adj" fmla="val 22344"/>
              </a:avLst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LT-AIS-B01 ~ B20</a:t>
              </a:r>
            </a:p>
          </p:txBody>
        </p:sp>
      </p:grpSp>
      <p:sp>
        <p:nvSpPr>
          <p:cNvPr id="360" name="製造執行系統配置"/>
          <p:cNvSpPr txBox="1"/>
          <p:nvPr/>
        </p:nvSpPr>
        <p:spPr>
          <a:xfrm>
            <a:off x="684990" y="337197"/>
            <a:ext cx="6413501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製造執行系統配置</a:t>
            </a:r>
          </a:p>
        </p:txBody>
      </p:sp>
      <p:sp>
        <p:nvSpPr>
          <p:cNvPr id="361" name="選產品…"/>
          <p:cNvSpPr/>
          <p:nvPr/>
        </p:nvSpPr>
        <p:spPr>
          <a:xfrm>
            <a:off x="8087652" y="2953379"/>
            <a:ext cx="11414126" cy="2912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142" y="0"/>
                </a:moveTo>
                <a:cubicBezTo>
                  <a:pt x="4989" y="0"/>
                  <a:pt x="4866" y="484"/>
                  <a:pt x="4866" y="1080"/>
                </a:cubicBezTo>
                <a:lnTo>
                  <a:pt x="4866" y="9080"/>
                </a:lnTo>
                <a:lnTo>
                  <a:pt x="0" y="11240"/>
                </a:lnTo>
                <a:lnTo>
                  <a:pt x="4866" y="13397"/>
                </a:lnTo>
                <a:lnTo>
                  <a:pt x="4866" y="20520"/>
                </a:lnTo>
                <a:cubicBezTo>
                  <a:pt x="4866" y="21116"/>
                  <a:pt x="4989" y="21600"/>
                  <a:pt x="5142" y="21600"/>
                </a:cubicBezTo>
                <a:lnTo>
                  <a:pt x="21325" y="21600"/>
                </a:lnTo>
                <a:cubicBezTo>
                  <a:pt x="21477" y="21600"/>
                  <a:pt x="21600" y="21116"/>
                  <a:pt x="21600" y="20520"/>
                </a:cubicBezTo>
                <a:lnTo>
                  <a:pt x="21600" y="1080"/>
                </a:lnTo>
                <a:cubicBezTo>
                  <a:pt x="21600" y="484"/>
                  <a:pt x="21477" y="0"/>
                  <a:pt x="21325" y="0"/>
                </a:cubicBezTo>
                <a:lnTo>
                  <a:pt x="5142" y="0"/>
                </a:lnTo>
                <a:close/>
              </a:path>
            </a:pathLst>
          </a:cu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選產品</a:t>
            </a:r>
          </a:p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選產品BOM</a:t>
            </a:r>
          </a:p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選流程規範</a:t>
            </a:r>
          </a:p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輸入數量</a:t>
            </a:r>
          </a:p>
        </p:txBody>
      </p:sp>
      <p:sp>
        <p:nvSpPr>
          <p:cNvPr id="362" name="選產品…"/>
          <p:cNvSpPr/>
          <p:nvPr/>
        </p:nvSpPr>
        <p:spPr>
          <a:xfrm>
            <a:off x="9481055" y="7132866"/>
            <a:ext cx="11414126" cy="3979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142" y="0"/>
                </a:moveTo>
                <a:cubicBezTo>
                  <a:pt x="4989" y="0"/>
                  <a:pt x="4866" y="354"/>
                  <a:pt x="4866" y="791"/>
                </a:cubicBezTo>
                <a:lnTo>
                  <a:pt x="4866" y="12439"/>
                </a:lnTo>
                <a:lnTo>
                  <a:pt x="0" y="14018"/>
                </a:lnTo>
                <a:lnTo>
                  <a:pt x="4866" y="15599"/>
                </a:lnTo>
                <a:lnTo>
                  <a:pt x="4866" y="20809"/>
                </a:lnTo>
                <a:cubicBezTo>
                  <a:pt x="4866" y="21246"/>
                  <a:pt x="4989" y="21600"/>
                  <a:pt x="5142" y="21600"/>
                </a:cubicBezTo>
                <a:lnTo>
                  <a:pt x="21325" y="21600"/>
                </a:lnTo>
                <a:cubicBezTo>
                  <a:pt x="21477" y="21600"/>
                  <a:pt x="21600" y="21246"/>
                  <a:pt x="21600" y="20809"/>
                </a:cubicBezTo>
                <a:lnTo>
                  <a:pt x="21600" y="791"/>
                </a:lnTo>
                <a:cubicBezTo>
                  <a:pt x="21600" y="354"/>
                  <a:pt x="21477" y="0"/>
                  <a:pt x="21325" y="0"/>
                </a:cubicBezTo>
                <a:lnTo>
                  <a:pt x="5142" y="0"/>
                </a:lnTo>
                <a:close/>
              </a:path>
            </a:pathLst>
          </a:cu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選產品</a:t>
            </a:r>
          </a:p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選工單</a:t>
            </a:r>
          </a:p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選產品BOM</a:t>
            </a:r>
          </a:p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選流程規範</a:t>
            </a:r>
          </a:p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選流程</a:t>
            </a:r>
          </a:p>
          <a:p>
            <a:pPr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選第一個工步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0" y="1130300"/>
            <a:ext cx="18669000" cy="1145540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前端入口網頁"/>
          <p:cNvSpPr txBox="1"/>
          <p:nvPr/>
        </p:nvSpPr>
        <p:spPr>
          <a:xfrm>
            <a:off x="684990" y="337197"/>
            <a:ext cx="4838701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前端入口網頁</a:t>
            </a:r>
          </a:p>
        </p:txBody>
      </p:sp>
      <p:sp>
        <p:nvSpPr>
          <p:cNvPr id="366" name="箭頭"/>
          <p:cNvSpPr/>
          <p:nvPr/>
        </p:nvSpPr>
        <p:spPr>
          <a:xfrm rot="13456190">
            <a:off x="10057051" y="2541866"/>
            <a:ext cx="3102078" cy="1229155"/>
          </a:xfrm>
          <a:prstGeom prst="rightArrow">
            <a:avLst>
              <a:gd name="adj1" fmla="val 32000"/>
              <a:gd name="adj2" fmla="val 115528"/>
            </a:avLst>
          </a:prstGeom>
          <a:solidFill>
            <a:srgbClr val="DE90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367" name="箭頭"/>
          <p:cNvSpPr/>
          <p:nvPr/>
        </p:nvSpPr>
        <p:spPr>
          <a:xfrm rot="13456190">
            <a:off x="7799697" y="8423108"/>
            <a:ext cx="3102078" cy="1229155"/>
          </a:xfrm>
          <a:prstGeom prst="rightArrow">
            <a:avLst>
              <a:gd name="adj1" fmla="val 32000"/>
              <a:gd name="adj2" fmla="val 115528"/>
            </a:avLst>
          </a:prstGeom>
          <a:solidFill>
            <a:srgbClr val="DE90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0" y="1130300"/>
            <a:ext cx="18669000" cy="11455400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箭頭"/>
          <p:cNvSpPr/>
          <p:nvPr/>
        </p:nvSpPr>
        <p:spPr>
          <a:xfrm rot="13456190">
            <a:off x="9389432" y="10203592"/>
            <a:ext cx="3102078" cy="1229155"/>
          </a:xfrm>
          <a:prstGeom prst="rightArrow">
            <a:avLst>
              <a:gd name="adj1" fmla="val 32000"/>
              <a:gd name="adj2" fmla="val 115528"/>
            </a:avLst>
          </a:prstGeom>
          <a:solidFill>
            <a:srgbClr val="DE90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0" y="1130300"/>
            <a:ext cx="18669000" cy="11455400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箭頭"/>
          <p:cNvSpPr/>
          <p:nvPr/>
        </p:nvSpPr>
        <p:spPr>
          <a:xfrm rot="13456190">
            <a:off x="13299774" y="11761370"/>
            <a:ext cx="3102078" cy="1229155"/>
          </a:xfrm>
          <a:prstGeom prst="rightArrow">
            <a:avLst>
              <a:gd name="adj1" fmla="val 32000"/>
              <a:gd name="adj2" fmla="val 115528"/>
            </a:avLst>
          </a:prstGeom>
          <a:solidFill>
            <a:srgbClr val="DE90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374" name="CamstarTest…"/>
          <p:cNvSpPr txBox="1"/>
          <p:nvPr/>
        </p:nvSpPr>
        <p:spPr>
          <a:xfrm>
            <a:off x="10049897" y="7704759"/>
            <a:ext cx="3401721" cy="1993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CB5C6C"/>
                </a:solidFill>
              </a:defRPr>
            </a:pPr>
            <a:r>
              <a:t>CamstarTest</a:t>
            </a:r>
          </a:p>
          <a:p>
            <a:pPr>
              <a:defRPr>
                <a:solidFill>
                  <a:srgbClr val="CB5C6C"/>
                </a:solidFill>
              </a:defRPr>
            </a:pPr>
            <a:r>
              <a:t>Cam1star</a:t>
            </a:r>
          </a:p>
        </p:txBody>
      </p:sp>
      <p:sp>
        <p:nvSpPr>
          <p:cNvPr id="375" name="箭頭"/>
          <p:cNvSpPr/>
          <p:nvPr/>
        </p:nvSpPr>
        <p:spPr>
          <a:xfrm rot="19078976">
            <a:off x="8689856" y="9917304"/>
            <a:ext cx="3102078" cy="1229155"/>
          </a:xfrm>
          <a:prstGeom prst="rightArrow">
            <a:avLst>
              <a:gd name="adj1" fmla="val 32000"/>
              <a:gd name="adj2" fmla="val 115528"/>
            </a:avLst>
          </a:prstGeom>
          <a:solidFill>
            <a:srgbClr val="DE90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376" name="數字 1"/>
          <p:cNvSpPr txBox="1"/>
          <p:nvPr/>
        </p:nvSpPr>
        <p:spPr>
          <a:xfrm>
            <a:off x="7697334" y="10766766"/>
            <a:ext cx="2161284" cy="956562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rgbClr val="F5F2ED"/>
                </a:solidFill>
              </a:defRPr>
            </a:lvl1pPr>
          </a:lstStyle>
          <a:p>
            <a:pPr/>
            <a:r>
              <a:t>數字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0" y="1130300"/>
            <a:ext cx="18669000" cy="11455400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登入首頁"/>
          <p:cNvSpPr txBox="1"/>
          <p:nvPr/>
        </p:nvSpPr>
        <p:spPr>
          <a:xfrm>
            <a:off x="10115505" y="4952071"/>
            <a:ext cx="4469590" cy="889001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rgbClr val="F5F2ED"/>
                </a:solidFill>
              </a:defRPr>
            </a:lvl1pPr>
          </a:lstStyle>
          <a:p>
            <a:pPr/>
            <a:r>
              <a:t>登入首頁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0" y="1130300"/>
            <a:ext cx="18669000" cy="11455400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主菜單"/>
          <p:cNvSpPr txBox="1"/>
          <p:nvPr/>
        </p:nvSpPr>
        <p:spPr>
          <a:xfrm>
            <a:off x="5464355" y="2787674"/>
            <a:ext cx="4469590" cy="889001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rgbClr val="F5F2ED"/>
                </a:solidFill>
              </a:defRPr>
            </a:lvl1pPr>
          </a:lstStyle>
          <a:p>
            <a:pPr/>
            <a:r>
              <a:t>主菜單</a:t>
            </a:r>
          </a:p>
        </p:txBody>
      </p:sp>
      <p:sp>
        <p:nvSpPr>
          <p:cNvPr id="383" name="箭頭"/>
          <p:cNvSpPr/>
          <p:nvPr/>
        </p:nvSpPr>
        <p:spPr>
          <a:xfrm rot="13456190">
            <a:off x="5240850" y="4416238"/>
            <a:ext cx="3102078" cy="1229155"/>
          </a:xfrm>
          <a:prstGeom prst="rightArrow">
            <a:avLst>
              <a:gd name="adj1" fmla="val 32000"/>
              <a:gd name="adj2" fmla="val 115528"/>
            </a:avLst>
          </a:prstGeom>
          <a:solidFill>
            <a:srgbClr val="DE90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0" y="1130300"/>
            <a:ext cx="18669000" cy="1145540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主菜單"/>
          <p:cNvSpPr txBox="1"/>
          <p:nvPr/>
        </p:nvSpPr>
        <p:spPr>
          <a:xfrm>
            <a:off x="5464355" y="2787674"/>
            <a:ext cx="4469590" cy="889001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rgbClr val="F5F2ED"/>
                </a:solidFill>
              </a:defRPr>
            </a:lvl1pPr>
          </a:lstStyle>
          <a:p>
            <a:pPr/>
            <a:r>
              <a:t>主菜單</a:t>
            </a:r>
          </a:p>
        </p:txBody>
      </p:sp>
      <p:sp>
        <p:nvSpPr>
          <p:cNvPr id="387" name="箭頭"/>
          <p:cNvSpPr/>
          <p:nvPr/>
        </p:nvSpPr>
        <p:spPr>
          <a:xfrm rot="13456190">
            <a:off x="4550085" y="4968850"/>
            <a:ext cx="3102078" cy="1229155"/>
          </a:xfrm>
          <a:prstGeom prst="rightArrow">
            <a:avLst>
              <a:gd name="adj1" fmla="val 32000"/>
              <a:gd name="adj2" fmla="val 115528"/>
            </a:avLst>
          </a:prstGeom>
          <a:solidFill>
            <a:srgbClr val="DE90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0" y="1130300"/>
            <a:ext cx="18669000" cy="11455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主菜單"/>
          <p:cNvSpPr txBox="1"/>
          <p:nvPr/>
        </p:nvSpPr>
        <p:spPr>
          <a:xfrm>
            <a:off x="5464355" y="2787674"/>
            <a:ext cx="4469590" cy="889001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rgbClr val="F5F2ED"/>
                </a:solidFill>
              </a:defRPr>
            </a:lvl1pPr>
          </a:lstStyle>
          <a:p>
            <a:pPr/>
            <a:r>
              <a:t>主菜單</a:t>
            </a:r>
          </a:p>
        </p:txBody>
      </p:sp>
      <p:sp>
        <p:nvSpPr>
          <p:cNvPr id="391" name="箭頭"/>
          <p:cNvSpPr/>
          <p:nvPr/>
        </p:nvSpPr>
        <p:spPr>
          <a:xfrm rot="13456190">
            <a:off x="4527060" y="6173011"/>
            <a:ext cx="3102078" cy="1229155"/>
          </a:xfrm>
          <a:prstGeom prst="rightArrow">
            <a:avLst>
              <a:gd name="adj1" fmla="val 32000"/>
              <a:gd name="adj2" fmla="val 115528"/>
            </a:avLst>
          </a:prstGeom>
          <a:solidFill>
            <a:srgbClr val="DE90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產品：人字拖"/>
          <p:cNvSpPr txBox="1"/>
          <p:nvPr>
            <p:ph type="title"/>
          </p:nvPr>
        </p:nvSpPr>
        <p:spPr>
          <a:xfrm>
            <a:off x="-994952" y="3917362"/>
            <a:ext cx="9757338" cy="2540001"/>
          </a:xfrm>
          <a:prstGeom prst="rect">
            <a:avLst/>
          </a:prstGeom>
        </p:spPr>
        <p:txBody>
          <a:bodyPr/>
          <a:lstStyle/>
          <a:p>
            <a:pPr/>
            <a:r>
              <a:t>產品：人字拖</a:t>
            </a:r>
          </a:p>
        </p:txBody>
      </p:sp>
      <p:sp>
        <p:nvSpPr>
          <p:cNvPr id="175" name="材料：鞋底、人型夾、掛牌標籤…"/>
          <p:cNvSpPr txBox="1"/>
          <p:nvPr>
            <p:ph type="body" sz="quarter" idx="1"/>
          </p:nvPr>
        </p:nvSpPr>
        <p:spPr>
          <a:xfrm>
            <a:off x="1011970" y="7293055"/>
            <a:ext cx="9753601" cy="5416551"/>
          </a:xfrm>
          <a:prstGeom prst="rect">
            <a:avLst/>
          </a:prstGeom>
        </p:spPr>
        <p:txBody>
          <a:bodyPr/>
          <a:lstStyle/>
          <a:p>
            <a:pPr algn="l"/>
            <a:r>
              <a:t>材料：鞋底、人型夾、掛牌標籤</a:t>
            </a:r>
          </a:p>
          <a:p>
            <a:pPr algn="l"/>
          </a:p>
          <a:p>
            <a:pPr algn="l"/>
            <a:r>
              <a:t>日產能20000雙</a:t>
            </a:r>
          </a:p>
          <a:p>
            <a:pPr algn="l"/>
          </a:p>
          <a:p>
            <a:pPr algn="l"/>
            <a:r>
              <a:t>大、中、小 3種尺寸人字拖</a:t>
            </a:r>
          </a:p>
        </p:txBody>
      </p:sp>
      <p:pic>
        <p:nvPicPr>
          <p:cNvPr id="176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64904" y="9028845"/>
            <a:ext cx="1851261" cy="3333687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AIS製鞋股份有份公司"/>
          <p:cNvSpPr txBox="1"/>
          <p:nvPr/>
        </p:nvSpPr>
        <p:spPr>
          <a:xfrm>
            <a:off x="743833" y="2294425"/>
            <a:ext cx="9757338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2316479">
              <a:lnSpc>
                <a:spcPct val="80000"/>
              </a:lnSpc>
              <a:spcBef>
                <a:spcPts val="0"/>
              </a:spcBef>
              <a:defRPr spc="-79" sz="7979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AIS製鞋股份有份公司</a:t>
            </a:r>
          </a:p>
        </p:txBody>
      </p:sp>
      <p:pic>
        <p:nvPicPr>
          <p:cNvPr id="178" name="貼上的影片.png" descr="貼上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14655" y="1336450"/>
            <a:ext cx="8868662" cy="6641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貼上的影片.png" descr="貼上的影片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98704" y="7886600"/>
            <a:ext cx="9900564" cy="561817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公司介紹"/>
          <p:cNvSpPr txBox="1"/>
          <p:nvPr/>
        </p:nvSpPr>
        <p:spPr>
          <a:xfrm>
            <a:off x="684990" y="337197"/>
            <a:ext cx="3263901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公司介紹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0" y="1130300"/>
            <a:ext cx="18669000" cy="11455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主菜單"/>
          <p:cNvSpPr txBox="1"/>
          <p:nvPr/>
        </p:nvSpPr>
        <p:spPr>
          <a:xfrm>
            <a:off x="5464355" y="2787674"/>
            <a:ext cx="4469590" cy="889001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rgbClr val="F5F2ED"/>
                </a:solidFill>
              </a:defRPr>
            </a:lvl1pPr>
          </a:lstStyle>
          <a:p>
            <a:pPr/>
            <a:r>
              <a:t>主菜單</a:t>
            </a:r>
          </a:p>
        </p:txBody>
      </p:sp>
      <p:sp>
        <p:nvSpPr>
          <p:cNvPr id="395" name="箭頭"/>
          <p:cNvSpPr/>
          <p:nvPr/>
        </p:nvSpPr>
        <p:spPr>
          <a:xfrm rot="13456190">
            <a:off x="5194799" y="8537801"/>
            <a:ext cx="3102078" cy="1229155"/>
          </a:xfrm>
          <a:prstGeom prst="rightArrow">
            <a:avLst>
              <a:gd name="adj1" fmla="val 32000"/>
              <a:gd name="adj2" fmla="val 115528"/>
            </a:avLst>
          </a:prstGeom>
          <a:solidFill>
            <a:srgbClr val="DE90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0" y="1130300"/>
            <a:ext cx="18669000" cy="11455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主菜單"/>
          <p:cNvSpPr txBox="1"/>
          <p:nvPr/>
        </p:nvSpPr>
        <p:spPr>
          <a:xfrm>
            <a:off x="5464355" y="2787674"/>
            <a:ext cx="4469590" cy="889001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rgbClr val="F5F2ED"/>
                </a:solidFill>
              </a:defRPr>
            </a:lvl1pPr>
          </a:lstStyle>
          <a:p>
            <a:pPr/>
            <a:r>
              <a:t>主菜單</a:t>
            </a:r>
          </a:p>
        </p:txBody>
      </p:sp>
      <p:sp>
        <p:nvSpPr>
          <p:cNvPr id="399" name="箭頭"/>
          <p:cNvSpPr/>
          <p:nvPr/>
        </p:nvSpPr>
        <p:spPr>
          <a:xfrm rot="13456190">
            <a:off x="4434958" y="4416238"/>
            <a:ext cx="3102078" cy="1229155"/>
          </a:xfrm>
          <a:prstGeom prst="rightArrow">
            <a:avLst>
              <a:gd name="adj1" fmla="val 32000"/>
              <a:gd name="adj2" fmla="val 115528"/>
            </a:avLst>
          </a:prstGeom>
          <a:solidFill>
            <a:srgbClr val="DE90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0" y="1130300"/>
            <a:ext cx="18669000" cy="114554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主菜單"/>
          <p:cNvSpPr txBox="1"/>
          <p:nvPr/>
        </p:nvSpPr>
        <p:spPr>
          <a:xfrm>
            <a:off x="5464355" y="2787674"/>
            <a:ext cx="4469590" cy="889001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rgbClr val="F5F2ED"/>
                </a:solidFill>
              </a:defRPr>
            </a:lvl1pPr>
          </a:lstStyle>
          <a:p>
            <a:pPr/>
            <a:r>
              <a:t>主菜單</a:t>
            </a:r>
          </a:p>
        </p:txBody>
      </p:sp>
      <p:sp>
        <p:nvSpPr>
          <p:cNvPr id="403" name="箭頭"/>
          <p:cNvSpPr/>
          <p:nvPr/>
        </p:nvSpPr>
        <p:spPr>
          <a:xfrm rot="13456190">
            <a:off x="5517156" y="4416238"/>
            <a:ext cx="3102078" cy="1229155"/>
          </a:xfrm>
          <a:prstGeom prst="rightArrow">
            <a:avLst>
              <a:gd name="adj1" fmla="val 32000"/>
              <a:gd name="adj2" fmla="val 115528"/>
            </a:avLst>
          </a:prstGeom>
          <a:solidFill>
            <a:srgbClr val="DE90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0" y="1130300"/>
            <a:ext cx="18669000" cy="11455400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主菜單"/>
          <p:cNvSpPr txBox="1"/>
          <p:nvPr/>
        </p:nvSpPr>
        <p:spPr>
          <a:xfrm>
            <a:off x="5464355" y="2787674"/>
            <a:ext cx="4469590" cy="889001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rgbClr val="F5F2ED"/>
                </a:solidFill>
              </a:defRPr>
            </a:lvl1pPr>
          </a:lstStyle>
          <a:p>
            <a:pPr/>
            <a:r>
              <a:t>主菜單</a:t>
            </a:r>
          </a:p>
        </p:txBody>
      </p:sp>
      <p:sp>
        <p:nvSpPr>
          <p:cNvPr id="407" name="箭頭"/>
          <p:cNvSpPr/>
          <p:nvPr/>
        </p:nvSpPr>
        <p:spPr>
          <a:xfrm rot="13456190">
            <a:off x="5010595" y="7754935"/>
            <a:ext cx="3102078" cy="1229155"/>
          </a:xfrm>
          <a:prstGeom prst="rightArrow">
            <a:avLst>
              <a:gd name="adj1" fmla="val 32000"/>
              <a:gd name="adj2" fmla="val 115528"/>
            </a:avLst>
          </a:prstGeom>
          <a:solidFill>
            <a:srgbClr val="DE90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0" y="1130300"/>
            <a:ext cx="18669000" cy="11455400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主菜單"/>
          <p:cNvSpPr txBox="1"/>
          <p:nvPr/>
        </p:nvSpPr>
        <p:spPr>
          <a:xfrm>
            <a:off x="5464355" y="2787674"/>
            <a:ext cx="4469590" cy="889001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rgbClr val="F5F2ED"/>
                </a:solidFill>
              </a:defRPr>
            </a:lvl1pPr>
          </a:lstStyle>
          <a:p>
            <a:pPr/>
            <a:r>
              <a:t>主菜單</a:t>
            </a:r>
          </a:p>
        </p:txBody>
      </p:sp>
      <p:sp>
        <p:nvSpPr>
          <p:cNvPr id="411" name="箭頭"/>
          <p:cNvSpPr/>
          <p:nvPr/>
        </p:nvSpPr>
        <p:spPr>
          <a:xfrm rot="13456190">
            <a:off x="4780340" y="4139932"/>
            <a:ext cx="3102078" cy="1229155"/>
          </a:xfrm>
          <a:prstGeom prst="rightArrow">
            <a:avLst>
              <a:gd name="adj1" fmla="val 32000"/>
              <a:gd name="adj2" fmla="val 115528"/>
            </a:avLst>
          </a:prstGeom>
          <a:solidFill>
            <a:srgbClr val="DE90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0" y="1130300"/>
            <a:ext cx="18669000" cy="11455400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主菜單"/>
          <p:cNvSpPr txBox="1"/>
          <p:nvPr/>
        </p:nvSpPr>
        <p:spPr>
          <a:xfrm>
            <a:off x="5464355" y="2787674"/>
            <a:ext cx="4469590" cy="889001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rgbClr val="F5F2ED"/>
                </a:solidFill>
              </a:defRPr>
            </a:lvl1pPr>
          </a:lstStyle>
          <a:p>
            <a:pPr/>
            <a:r>
              <a:t>主菜單</a:t>
            </a:r>
          </a:p>
        </p:txBody>
      </p:sp>
      <p:sp>
        <p:nvSpPr>
          <p:cNvPr id="415" name="箭頭"/>
          <p:cNvSpPr/>
          <p:nvPr/>
        </p:nvSpPr>
        <p:spPr>
          <a:xfrm rot="13456190">
            <a:off x="4665213" y="4047830"/>
            <a:ext cx="3102078" cy="1229155"/>
          </a:xfrm>
          <a:prstGeom prst="rightArrow">
            <a:avLst>
              <a:gd name="adj1" fmla="val 32000"/>
              <a:gd name="adj2" fmla="val 115528"/>
            </a:avLst>
          </a:prstGeom>
          <a:solidFill>
            <a:srgbClr val="DE90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0" y="1130300"/>
            <a:ext cx="18669000" cy="11455400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主菜單"/>
          <p:cNvSpPr txBox="1"/>
          <p:nvPr/>
        </p:nvSpPr>
        <p:spPr>
          <a:xfrm>
            <a:off x="5464355" y="2787674"/>
            <a:ext cx="4469590" cy="889001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>
                <a:solidFill>
                  <a:srgbClr val="F5F2ED"/>
                </a:solidFill>
              </a:defRPr>
            </a:lvl1pPr>
          </a:lstStyle>
          <a:p>
            <a:pPr/>
            <a:r>
              <a:t>主菜單</a:t>
            </a:r>
          </a:p>
        </p:txBody>
      </p:sp>
      <p:sp>
        <p:nvSpPr>
          <p:cNvPr id="419" name="箭頭"/>
          <p:cNvSpPr/>
          <p:nvPr/>
        </p:nvSpPr>
        <p:spPr>
          <a:xfrm rot="13456190">
            <a:off x="3905371" y="10909427"/>
            <a:ext cx="3102078" cy="1229156"/>
          </a:xfrm>
          <a:prstGeom prst="rightArrow">
            <a:avLst>
              <a:gd name="adj1" fmla="val 32000"/>
              <a:gd name="adj2" fmla="val 115528"/>
            </a:avLst>
          </a:prstGeom>
          <a:solidFill>
            <a:srgbClr val="DE90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0" y="1130300"/>
            <a:ext cx="18669000" cy="11455400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矩形"/>
          <p:cNvSpPr/>
          <p:nvPr/>
        </p:nvSpPr>
        <p:spPr>
          <a:xfrm>
            <a:off x="3486923" y="4554011"/>
            <a:ext cx="2757844" cy="7652110"/>
          </a:xfrm>
          <a:prstGeom prst="rect">
            <a:avLst/>
          </a:prstGeom>
          <a:ln w="63500">
            <a:solidFill>
              <a:srgbClr val="DE9033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423" name="矩形"/>
          <p:cNvSpPr/>
          <p:nvPr/>
        </p:nvSpPr>
        <p:spPr>
          <a:xfrm>
            <a:off x="3567872" y="3179856"/>
            <a:ext cx="17105245" cy="1002240"/>
          </a:xfrm>
          <a:prstGeom prst="rect">
            <a:avLst/>
          </a:prstGeom>
          <a:ln w="63500">
            <a:solidFill>
              <a:srgbClr val="DE9033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424" name="矩形"/>
          <p:cNvSpPr/>
          <p:nvPr/>
        </p:nvSpPr>
        <p:spPr>
          <a:xfrm>
            <a:off x="6340735" y="4293805"/>
            <a:ext cx="14347853" cy="8172523"/>
          </a:xfrm>
          <a:prstGeom prst="rect">
            <a:avLst/>
          </a:prstGeom>
          <a:ln w="63500">
            <a:solidFill>
              <a:srgbClr val="DE9033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425" name="選擇資料詳細資訊"/>
          <p:cNvSpPr txBox="1"/>
          <p:nvPr/>
        </p:nvSpPr>
        <p:spPr>
          <a:xfrm>
            <a:off x="10491139" y="7382266"/>
            <a:ext cx="4584701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B5C6C"/>
                </a:solidFill>
              </a:defRPr>
            </a:lvl1pPr>
          </a:lstStyle>
          <a:p>
            <a:pPr/>
            <a:r>
              <a:t>選擇資料詳細資訊</a:t>
            </a:r>
          </a:p>
        </p:txBody>
      </p:sp>
      <p:sp>
        <p:nvSpPr>
          <p:cNvPr id="426" name="資料列表"/>
          <p:cNvSpPr txBox="1"/>
          <p:nvPr/>
        </p:nvSpPr>
        <p:spPr>
          <a:xfrm>
            <a:off x="3691094" y="5805379"/>
            <a:ext cx="2349501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B5C6C"/>
                </a:solidFill>
              </a:defRPr>
            </a:lvl1pPr>
          </a:lstStyle>
          <a:p>
            <a:pPr/>
            <a:r>
              <a:t>資料列表</a:t>
            </a:r>
          </a:p>
        </p:txBody>
      </p:sp>
      <p:sp>
        <p:nvSpPr>
          <p:cNvPr id="427" name="作業工具列"/>
          <p:cNvSpPr txBox="1"/>
          <p:nvPr/>
        </p:nvSpPr>
        <p:spPr>
          <a:xfrm>
            <a:off x="10945744" y="3236476"/>
            <a:ext cx="2908301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B5C6C"/>
                </a:solidFill>
              </a:defRPr>
            </a:lvl1pPr>
          </a:lstStyle>
          <a:p>
            <a:pPr/>
            <a:r>
              <a:t>作業工具列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工廠建模…"/>
          <p:cNvSpPr txBox="1"/>
          <p:nvPr/>
        </p:nvSpPr>
        <p:spPr>
          <a:xfrm>
            <a:off x="2776037" y="901699"/>
            <a:ext cx="4669533" cy="1191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t>工廠建模 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企業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Enterprise*	AIS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工廠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Factory		FT-AIS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Enterprise		AIS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Locations		1F/2F/3F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組裝裝備系列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組裝裝備系列	組裝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組裝裝備系列	測試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組裝裝備系列	掛牌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設備狀態Code (Resource Status Code)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Resource Status Code *	SBY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設備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組裝裝備 *	EQ-AIS-CB01	EQ-AIS-TS01	EQ-AIS-TG-01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Factory		FT-AIS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裝備系列		組裝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初始狀態 *	SBY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設備群組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組裝裝備組 * 	EG-AIS-CB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Entries		EQ-AIS-CB01	EQ-AIS-CB02	EQ-AIS-CB03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課別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作業組 *		組裝線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工藝	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組裝WIP作業 *	OP-AIS-CB	OP-AIS-TS	OP-AIS-TG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Use Queue	V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作業組		組裝線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工序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組裝WIP規範 *	SP-AIS-CB01	SP-AIS-TS01	SP-AIS-TG01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Operation *	OP-AIS-CB	OP-AIS-TS	OP-AIS-TG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裝備組		EG-AIS-CB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需要最大時間窗口	V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允許物料加載	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需要轉入數量		V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自動設置轉入數量	V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自動設置轉出數量	V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自動設置移出數量	V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倉庫設定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晶片庫庫存規範 *	SS-AIS-STK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Status			Active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Operation *		晶片庫庫存作業 選一個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流程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流程名稱 *	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Status 		Active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Workflow Diagram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	SP-AIS-CB01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	SP-AIS-TS01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	SP-AIS-TG01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	SS-AIS-STK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0" name="晶片庫庫存作 (main)…"/>
          <p:cNvSpPr txBox="1"/>
          <p:nvPr/>
        </p:nvSpPr>
        <p:spPr>
          <a:xfrm>
            <a:off x="9316107" y="1217541"/>
            <a:ext cx="5751786" cy="1013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晶片庫庫存作 (main)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晶片庫庫存作業 * 	OP-AIS-STK	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倉庫設定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晶片庫庫存規範 *	SS-AIS-STK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Operation *		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物料倉儲流程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物料庫存工作流程 *	MW-AIS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Workflow Diagram	SS-AIS-STK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物料線邊倉流程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物料WIP工作流程 *	MS-AIS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Workflow Diagram	SP-AIS-BIG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物料類型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物料類型 *		MT-ATTACH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耗用類型			數量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耗用數量			V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是序列化			V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物料零件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物料零件 *		MP-ATTACH-BIG	MP-ATTACH-MID	MP-ATTACH-SML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Status			Active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物料類型			MT-ATTACH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物料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物料批次ID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物料零件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工作流程工步(庫存位置)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Owner			PROD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Factory			FT-AIS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Qty				1000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UOM				UNIT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產品BOM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產品BOM *		MB-AIS-BIG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Material List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	物料零件		MP-AIS-BIG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	耗用係數		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	Step			WF-AIS	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製程規格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組動母批次流程規範 *	PS-AIS-001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Status 				PR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工作流程				WF-AIS-001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詳細信息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	輸入物料箱系列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	輸出物料箱系列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1" name="產品線…"/>
          <p:cNvSpPr txBox="1"/>
          <p:nvPr/>
        </p:nvSpPr>
        <p:spPr>
          <a:xfrm>
            <a:off x="16648726" y="1158147"/>
            <a:ext cx="3831234" cy="1069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產品線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產品線 * 		PL-AIS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Product Type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Product Type *	PT-AIS-MASTER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產品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PN *			PD-AIS-001	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Status		Active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Product Type *	PT-AIS-001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產品線 * 		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是可用的           V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流程規範列表 *	PS-AIS-001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BOM列表		MB-AIS-001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工單類型	Order Type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Priority Code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工單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生產訂單 *	WO-AIS-001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Product *		PD-AIS-001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產品BOM		MB-AIS-001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流程規範		PS-AIS-001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Priority		NORMAL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Qty *			100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Order Type	OT-AIS-001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批次創建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Lot ID *		LT-AIS-B01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Product *		PD-AIS-001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Start Reason	NORMAL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Owner		PROD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Factory		FT-AIS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BOM			MB-AIS-001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流程規範		PS-AIS-001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自動準備		V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生產訂單		WO-AIS-001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工作流程 *	WF-AIS-001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第一個WIP工步		SP-AIS-CB01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載具種類 (Carrier Family)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Carrier Family *		CF-AIS-SOLE	CF-AIS-BOX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載具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Carrier *			CR-AIS-SOLE-1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Factory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	Carrier Family		CF-AIS-SOLE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載具群組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工具種類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工具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工具群組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工具計劃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QTime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數據收集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Q &amp; A"/>
          <p:cNvSpPr txBox="1"/>
          <p:nvPr/>
        </p:nvSpPr>
        <p:spPr>
          <a:xfrm>
            <a:off x="4467326" y="2044700"/>
            <a:ext cx="15449348" cy="962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600"/>
            </a:pPr>
            <a:r>
              <a:rPr sz="50000">
                <a:solidFill>
                  <a:srgbClr val="C15322"/>
                </a:solidFill>
              </a:rPr>
              <a:t>Q</a:t>
            </a:r>
            <a:r>
              <a:t> &amp; </a:t>
            </a:r>
            <a:r>
              <a:rPr sz="48000">
                <a:solidFill>
                  <a:srgbClr val="DE9033"/>
                </a:solidFill>
              </a:rP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工廠"/>
          <p:cNvSpPr/>
          <p:nvPr/>
        </p:nvSpPr>
        <p:spPr>
          <a:xfrm>
            <a:off x="4645402" y="5033843"/>
            <a:ext cx="3349474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41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工廠</a:t>
            </a:r>
          </a:p>
        </p:txBody>
      </p:sp>
      <p:sp>
        <p:nvSpPr>
          <p:cNvPr id="183" name="設備"/>
          <p:cNvSpPr/>
          <p:nvPr/>
        </p:nvSpPr>
        <p:spPr>
          <a:xfrm>
            <a:off x="4645402" y="6196991"/>
            <a:ext cx="3349474" cy="886212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41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設備</a:t>
            </a:r>
          </a:p>
        </p:txBody>
      </p:sp>
      <p:sp>
        <p:nvSpPr>
          <p:cNvPr id="184" name="訂單"/>
          <p:cNvSpPr/>
          <p:nvPr/>
        </p:nvSpPr>
        <p:spPr>
          <a:xfrm>
            <a:off x="4645402" y="7360138"/>
            <a:ext cx="3349474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41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訂單</a:t>
            </a:r>
          </a:p>
        </p:txBody>
      </p:sp>
      <p:sp>
        <p:nvSpPr>
          <p:cNvPr id="185" name="工單"/>
          <p:cNvSpPr/>
          <p:nvPr/>
        </p:nvSpPr>
        <p:spPr>
          <a:xfrm>
            <a:off x="4645402" y="8523285"/>
            <a:ext cx="3349474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41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工單</a:t>
            </a:r>
          </a:p>
        </p:txBody>
      </p:sp>
      <p:sp>
        <p:nvSpPr>
          <p:cNvPr id="186" name="批次"/>
          <p:cNvSpPr/>
          <p:nvPr/>
        </p:nvSpPr>
        <p:spPr>
          <a:xfrm>
            <a:off x="4645402" y="9696866"/>
            <a:ext cx="3349474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41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批次</a:t>
            </a:r>
          </a:p>
        </p:txBody>
      </p:sp>
      <p:grpSp>
        <p:nvGrpSpPr>
          <p:cNvPr id="192" name="群組"/>
          <p:cNvGrpSpPr/>
          <p:nvPr/>
        </p:nvGrpSpPr>
        <p:grpSpPr>
          <a:xfrm>
            <a:off x="10517263" y="5028627"/>
            <a:ext cx="3349473" cy="5549234"/>
            <a:chOff x="0" y="0"/>
            <a:chExt cx="3349472" cy="5549233"/>
          </a:xfrm>
        </p:grpSpPr>
        <p:sp>
          <p:nvSpPr>
            <p:cNvPr id="187" name="流程"/>
            <p:cNvSpPr/>
            <p:nvPr/>
          </p:nvSpPr>
          <p:spPr>
            <a:xfrm>
              <a:off x="0" y="0"/>
              <a:ext cx="3349473" cy="886212"/>
            </a:xfrm>
            <a:prstGeom prst="rect">
              <a:avLst/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41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流程</a:t>
              </a:r>
            </a:p>
          </p:txBody>
        </p:sp>
        <p:sp>
          <p:nvSpPr>
            <p:cNvPr id="188" name="站點"/>
            <p:cNvSpPr/>
            <p:nvPr/>
          </p:nvSpPr>
          <p:spPr>
            <a:xfrm>
              <a:off x="0" y="1163147"/>
              <a:ext cx="3349473" cy="886213"/>
            </a:xfrm>
            <a:prstGeom prst="rect">
              <a:avLst/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41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站點</a:t>
              </a:r>
            </a:p>
          </p:txBody>
        </p:sp>
        <p:sp>
          <p:nvSpPr>
            <p:cNvPr id="189" name="物料"/>
            <p:cNvSpPr/>
            <p:nvPr/>
          </p:nvSpPr>
          <p:spPr>
            <a:xfrm>
              <a:off x="0" y="2326294"/>
              <a:ext cx="3349473" cy="886213"/>
            </a:xfrm>
            <a:prstGeom prst="rect">
              <a:avLst/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41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物料</a:t>
              </a:r>
            </a:p>
          </p:txBody>
        </p:sp>
        <p:sp>
          <p:nvSpPr>
            <p:cNvPr id="190" name="Product"/>
            <p:cNvSpPr/>
            <p:nvPr/>
          </p:nvSpPr>
          <p:spPr>
            <a:xfrm>
              <a:off x="0" y="3489441"/>
              <a:ext cx="3349473" cy="886213"/>
            </a:xfrm>
            <a:prstGeom prst="rect">
              <a:avLst/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41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Product</a:t>
              </a:r>
            </a:p>
          </p:txBody>
        </p:sp>
        <p:sp>
          <p:nvSpPr>
            <p:cNvPr id="191" name="BOM"/>
            <p:cNvSpPr/>
            <p:nvPr/>
          </p:nvSpPr>
          <p:spPr>
            <a:xfrm>
              <a:off x="0" y="4663021"/>
              <a:ext cx="3349473" cy="886213"/>
            </a:xfrm>
            <a:prstGeom prst="rect">
              <a:avLst/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41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BOM</a:t>
              </a:r>
            </a:p>
          </p:txBody>
        </p:sp>
      </p:grpSp>
      <p:sp>
        <p:nvSpPr>
          <p:cNvPr id="193" name="物料批次"/>
          <p:cNvSpPr/>
          <p:nvPr/>
        </p:nvSpPr>
        <p:spPr>
          <a:xfrm>
            <a:off x="16389125" y="5028627"/>
            <a:ext cx="3349473" cy="886212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41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物料批次</a:t>
            </a:r>
          </a:p>
        </p:txBody>
      </p:sp>
      <p:sp>
        <p:nvSpPr>
          <p:cNvPr id="194" name="倉庫"/>
          <p:cNvSpPr/>
          <p:nvPr/>
        </p:nvSpPr>
        <p:spPr>
          <a:xfrm>
            <a:off x="16389125" y="6191774"/>
            <a:ext cx="33494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41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倉庫</a:t>
            </a:r>
          </a:p>
        </p:txBody>
      </p:sp>
      <p:sp>
        <p:nvSpPr>
          <p:cNvPr id="195" name="工具"/>
          <p:cNvSpPr/>
          <p:nvPr/>
        </p:nvSpPr>
        <p:spPr>
          <a:xfrm>
            <a:off x="16389125" y="7354921"/>
            <a:ext cx="33494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41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工具</a:t>
            </a:r>
          </a:p>
        </p:txBody>
      </p:sp>
      <p:sp>
        <p:nvSpPr>
          <p:cNvPr id="196" name="載具"/>
          <p:cNvSpPr/>
          <p:nvPr/>
        </p:nvSpPr>
        <p:spPr>
          <a:xfrm>
            <a:off x="16389125" y="8518069"/>
            <a:ext cx="33494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41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載具</a:t>
            </a:r>
          </a:p>
        </p:txBody>
      </p:sp>
      <p:sp>
        <p:nvSpPr>
          <p:cNvPr id="197" name="…"/>
          <p:cNvSpPr/>
          <p:nvPr/>
        </p:nvSpPr>
        <p:spPr>
          <a:xfrm>
            <a:off x="16389125" y="9691649"/>
            <a:ext cx="33494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41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198" name="製造廠名詞-部份"/>
          <p:cNvSpPr txBox="1"/>
          <p:nvPr/>
        </p:nvSpPr>
        <p:spPr>
          <a:xfrm>
            <a:off x="684990" y="280938"/>
            <a:ext cx="5895392" cy="1319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製造廠名詞-部份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3406" y="11733990"/>
            <a:ext cx="11480801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貼上的影片.png" descr="貼上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00043" y="11139195"/>
            <a:ext cx="10744201" cy="53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貼上的影片.png" descr="貼上的影片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69174" y="6211739"/>
            <a:ext cx="11645901" cy="104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貼上的影片.png" descr="貼上的影片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0111" y="4303824"/>
            <a:ext cx="10680701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貼上的影片.png" descr="貼上的影片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94411" y="5010491"/>
            <a:ext cx="10452101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貼上的影片.png" descr="貼上的影片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39024" y="9282189"/>
            <a:ext cx="11506201" cy="109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貼上的影片.png" descr="貼上的影片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962661" y="8449853"/>
            <a:ext cx="10515601" cy="876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接到訂單：10000雙…"/>
          <p:cNvSpPr txBox="1"/>
          <p:nvPr/>
        </p:nvSpPr>
        <p:spPr>
          <a:xfrm>
            <a:off x="2380756" y="2909057"/>
            <a:ext cx="7607301" cy="6604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/>
            </a:pPr>
            <a:r>
              <a:t>接到訂單：10000雙</a:t>
            </a:r>
          </a:p>
          <a:p>
            <a:pPr>
              <a:defRPr sz="5900"/>
            </a:pPr>
            <a:r>
              <a:t>訂單人字拖尺寸分別為</a:t>
            </a:r>
          </a:p>
          <a:p>
            <a:pPr>
              <a:defRPr sz="5900"/>
            </a:pPr>
            <a:r>
              <a:t>    大：2000雙</a:t>
            </a:r>
          </a:p>
          <a:p>
            <a:pPr>
              <a:defRPr sz="5900"/>
            </a:pPr>
            <a:r>
              <a:t>    中：6000雙</a:t>
            </a:r>
          </a:p>
          <a:p>
            <a:pPr>
              <a:defRPr sz="5900"/>
            </a:pPr>
            <a:r>
              <a:t>    小：2000雙</a:t>
            </a:r>
          </a:p>
        </p:txBody>
      </p:sp>
      <p:sp>
        <p:nvSpPr>
          <p:cNvPr id="201" name="將訂單分為3張工單…"/>
          <p:cNvSpPr txBox="1"/>
          <p:nvPr/>
        </p:nvSpPr>
        <p:spPr>
          <a:xfrm>
            <a:off x="13122509" y="3006216"/>
            <a:ext cx="7061810" cy="5350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/>
            </a:pPr>
            <a:r>
              <a:t>將訂單分為3張工單</a:t>
            </a:r>
          </a:p>
          <a:p>
            <a:pPr>
              <a:defRPr sz="5900"/>
            </a:pPr>
            <a:r>
              <a:t>工單一：2000雙 (大)</a:t>
            </a:r>
          </a:p>
          <a:p>
            <a:pPr>
              <a:defRPr sz="5900"/>
            </a:pPr>
            <a:r>
              <a:t>工單二：6000雙 (中)</a:t>
            </a:r>
          </a:p>
          <a:p>
            <a:pPr>
              <a:defRPr sz="5900"/>
            </a:pPr>
            <a:r>
              <a:t>工單三：2000雙 (小)</a:t>
            </a:r>
          </a:p>
        </p:txBody>
      </p:sp>
      <p:sp>
        <p:nvSpPr>
          <p:cNvPr id="202" name="訂單(ERP)、工單管理(ERP建立，發給MES)"/>
          <p:cNvSpPr txBox="1"/>
          <p:nvPr/>
        </p:nvSpPr>
        <p:spPr>
          <a:xfrm>
            <a:off x="684990" y="280938"/>
            <a:ext cx="15719782" cy="1319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訂單(ERP)、工單管理(ERP建立，發給MES)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鞋底每一籃有100支…"/>
          <p:cNvSpPr txBox="1"/>
          <p:nvPr/>
        </p:nvSpPr>
        <p:spPr>
          <a:xfrm>
            <a:off x="2116322" y="2262015"/>
            <a:ext cx="9638653" cy="9191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900"/>
            </a:pPr>
            <a:r>
              <a:t>鞋底每一籃有100支</a:t>
            </a:r>
          </a:p>
          <a:p>
            <a:pPr>
              <a:defRPr sz="5900"/>
            </a:pPr>
            <a:r>
              <a:t>分大、中、小不混籃</a:t>
            </a:r>
          </a:p>
          <a:p>
            <a:pPr>
              <a:defRPr sz="5900"/>
            </a:pPr>
            <a:r>
              <a:t>以一籃鞋底對應一個批次</a:t>
            </a:r>
          </a:p>
          <a:p>
            <a:pPr>
              <a:defRPr sz="5900"/>
            </a:pPr>
          </a:p>
          <a:p>
            <a:pPr>
              <a:defRPr sz="5900"/>
            </a:pPr>
            <a:r>
              <a:t>工單一為對應20個批次 (Lot)</a:t>
            </a:r>
          </a:p>
          <a:p>
            <a:pPr>
              <a:defRPr sz="5900"/>
            </a:pPr>
            <a:r>
              <a:t>工單二為對應60個批次 (Lot)</a:t>
            </a:r>
          </a:p>
          <a:p>
            <a:pPr>
              <a:defRPr sz="5900"/>
            </a:pPr>
            <a:r>
              <a:t>工單三為對應20個批次 (Lot)</a:t>
            </a:r>
          </a:p>
        </p:txBody>
      </p:sp>
      <p:sp>
        <p:nvSpPr>
          <p:cNvPr id="205" name="固定人型夾"/>
          <p:cNvSpPr/>
          <p:nvPr/>
        </p:nvSpPr>
        <p:spPr>
          <a:xfrm>
            <a:off x="15724613" y="5678557"/>
            <a:ext cx="28541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固定人型夾</a:t>
            </a:r>
          </a:p>
        </p:txBody>
      </p:sp>
      <p:sp>
        <p:nvSpPr>
          <p:cNvPr id="206" name="測試"/>
          <p:cNvSpPr/>
          <p:nvPr/>
        </p:nvSpPr>
        <p:spPr>
          <a:xfrm>
            <a:off x="15724613" y="7417342"/>
            <a:ext cx="28541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測試</a:t>
            </a:r>
          </a:p>
        </p:txBody>
      </p:sp>
      <p:sp>
        <p:nvSpPr>
          <p:cNvPr id="207" name="掛標牌"/>
          <p:cNvSpPr/>
          <p:nvPr/>
        </p:nvSpPr>
        <p:spPr>
          <a:xfrm>
            <a:off x="15724613" y="9156127"/>
            <a:ext cx="2854173" cy="886212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掛標牌</a:t>
            </a:r>
          </a:p>
        </p:txBody>
      </p:sp>
      <p:cxnSp>
        <p:nvCxnSpPr>
          <p:cNvPr id="208" name="連接線"/>
          <p:cNvCxnSpPr>
            <a:stCxn id="205" idx="0"/>
            <a:endCxn id="206" idx="0"/>
          </p:cNvCxnSpPr>
          <p:nvPr/>
        </p:nvCxnSpPr>
        <p:spPr>
          <a:xfrm>
            <a:off x="17151699" y="6121663"/>
            <a:ext cx="1" cy="1738786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</p:cxnSp>
      <p:cxnSp>
        <p:nvCxnSpPr>
          <p:cNvPr id="209" name="連接線"/>
          <p:cNvCxnSpPr>
            <a:stCxn id="206" idx="0"/>
            <a:endCxn id="207" idx="0"/>
          </p:cNvCxnSpPr>
          <p:nvPr/>
        </p:nvCxnSpPr>
        <p:spPr>
          <a:xfrm>
            <a:off x="17151699" y="7860448"/>
            <a:ext cx="1" cy="1738786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</p:cxnSp>
      <p:sp>
        <p:nvSpPr>
          <p:cNvPr id="210" name="每個批次都會經過3個站點"/>
          <p:cNvSpPr txBox="1"/>
          <p:nvPr/>
        </p:nvSpPr>
        <p:spPr>
          <a:xfrm>
            <a:off x="12784577" y="3558908"/>
            <a:ext cx="8734248" cy="1267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/>
            <a:r>
              <a:t>每個批次都會經過3個站點</a:t>
            </a:r>
          </a:p>
        </p:txBody>
      </p:sp>
      <p:sp>
        <p:nvSpPr>
          <p:cNvPr id="211" name="製造現廠管理"/>
          <p:cNvSpPr txBox="1"/>
          <p:nvPr/>
        </p:nvSpPr>
        <p:spPr>
          <a:xfrm>
            <a:off x="684990" y="337197"/>
            <a:ext cx="4838701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製造現廠管理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組裝人型夾和鞋底"/>
          <p:cNvSpPr txBox="1"/>
          <p:nvPr/>
        </p:nvSpPr>
        <p:spPr>
          <a:xfrm>
            <a:off x="9418258" y="7496815"/>
            <a:ext cx="33655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組裝人型夾和鞋底</a:t>
            </a:r>
          </a:p>
        </p:txBody>
      </p:sp>
      <p:sp>
        <p:nvSpPr>
          <p:cNvPr id="214" name="測試人字拖"/>
          <p:cNvSpPr txBox="1"/>
          <p:nvPr/>
        </p:nvSpPr>
        <p:spPr>
          <a:xfrm>
            <a:off x="13975694" y="7496815"/>
            <a:ext cx="2146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測試人字拖</a:t>
            </a:r>
          </a:p>
        </p:txBody>
      </p:sp>
      <p:sp>
        <p:nvSpPr>
          <p:cNvPr id="215" name="工廠"/>
          <p:cNvSpPr/>
          <p:nvPr/>
        </p:nvSpPr>
        <p:spPr>
          <a:xfrm>
            <a:off x="2176074" y="4512450"/>
            <a:ext cx="4381475" cy="29109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98" y="0"/>
                </a:moveTo>
                <a:cubicBezTo>
                  <a:pt x="3750" y="0"/>
                  <a:pt x="3628" y="176"/>
                  <a:pt x="3621" y="399"/>
                </a:cubicBezTo>
                <a:lnTo>
                  <a:pt x="3237" y="13861"/>
                </a:lnTo>
                <a:lnTo>
                  <a:pt x="1804" y="13861"/>
                </a:lnTo>
                <a:lnTo>
                  <a:pt x="1804" y="18222"/>
                </a:lnTo>
                <a:lnTo>
                  <a:pt x="0" y="1822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8222"/>
                </a:lnTo>
                <a:lnTo>
                  <a:pt x="19740" y="18222"/>
                </a:lnTo>
                <a:lnTo>
                  <a:pt x="19740" y="11465"/>
                </a:lnTo>
                <a:lnTo>
                  <a:pt x="18654" y="11465"/>
                </a:lnTo>
                <a:lnTo>
                  <a:pt x="18654" y="6253"/>
                </a:lnTo>
                <a:lnTo>
                  <a:pt x="15598" y="8796"/>
                </a:lnTo>
                <a:lnTo>
                  <a:pt x="15598" y="6253"/>
                </a:lnTo>
                <a:lnTo>
                  <a:pt x="12541" y="8796"/>
                </a:lnTo>
                <a:lnTo>
                  <a:pt x="12541" y="6253"/>
                </a:lnTo>
                <a:lnTo>
                  <a:pt x="8603" y="9530"/>
                </a:lnTo>
                <a:lnTo>
                  <a:pt x="8603" y="13861"/>
                </a:lnTo>
                <a:lnTo>
                  <a:pt x="7624" y="13861"/>
                </a:lnTo>
                <a:lnTo>
                  <a:pt x="7239" y="399"/>
                </a:lnTo>
                <a:cubicBezTo>
                  <a:pt x="7233" y="176"/>
                  <a:pt x="7112" y="0"/>
                  <a:pt x="6964" y="0"/>
                </a:cubicBezTo>
                <a:lnTo>
                  <a:pt x="6488" y="0"/>
                </a:lnTo>
                <a:cubicBezTo>
                  <a:pt x="6340" y="0"/>
                  <a:pt x="6218" y="176"/>
                  <a:pt x="6212" y="399"/>
                </a:cubicBezTo>
                <a:lnTo>
                  <a:pt x="5827" y="13861"/>
                </a:lnTo>
                <a:lnTo>
                  <a:pt x="5034" y="13861"/>
                </a:lnTo>
                <a:lnTo>
                  <a:pt x="4651" y="399"/>
                </a:lnTo>
                <a:cubicBezTo>
                  <a:pt x="4644" y="176"/>
                  <a:pt x="4522" y="0"/>
                  <a:pt x="4374" y="0"/>
                </a:cubicBezTo>
                <a:lnTo>
                  <a:pt x="3898" y="0"/>
                </a:lnTo>
                <a:close/>
              </a:path>
            </a:pathLst>
          </a:custGeom>
          <a:solidFill>
            <a:srgbClr val="C153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216" name="腳"/>
          <p:cNvSpPr/>
          <p:nvPr/>
        </p:nvSpPr>
        <p:spPr>
          <a:xfrm>
            <a:off x="14546797" y="5926716"/>
            <a:ext cx="1415188" cy="1079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18" h="21600" fill="norm" stroke="1" extrusionOk="0">
                <a:moveTo>
                  <a:pt x="931" y="0"/>
                </a:moveTo>
                <a:cubicBezTo>
                  <a:pt x="931" y="0"/>
                  <a:pt x="1300" y="9242"/>
                  <a:pt x="1054" y="11433"/>
                </a:cubicBezTo>
                <a:cubicBezTo>
                  <a:pt x="807" y="13625"/>
                  <a:pt x="0" y="16274"/>
                  <a:pt x="0" y="17589"/>
                </a:cubicBezTo>
                <a:cubicBezTo>
                  <a:pt x="0" y="18904"/>
                  <a:pt x="206" y="21600"/>
                  <a:pt x="2873" y="21600"/>
                </a:cubicBezTo>
                <a:cubicBezTo>
                  <a:pt x="5431" y="21600"/>
                  <a:pt x="5944" y="19614"/>
                  <a:pt x="8758" y="20426"/>
                </a:cubicBezTo>
                <a:cubicBezTo>
                  <a:pt x="11449" y="21202"/>
                  <a:pt x="12478" y="21600"/>
                  <a:pt x="14614" y="21600"/>
                </a:cubicBezTo>
                <a:cubicBezTo>
                  <a:pt x="15671" y="21600"/>
                  <a:pt x="16755" y="20917"/>
                  <a:pt x="17302" y="20917"/>
                </a:cubicBezTo>
                <a:cubicBezTo>
                  <a:pt x="17862" y="20917"/>
                  <a:pt x="18585" y="21600"/>
                  <a:pt x="19406" y="21600"/>
                </a:cubicBezTo>
                <a:cubicBezTo>
                  <a:pt x="20841" y="21600"/>
                  <a:pt x="21600" y="20223"/>
                  <a:pt x="21025" y="18743"/>
                </a:cubicBezTo>
                <a:cubicBezTo>
                  <a:pt x="20081" y="18634"/>
                  <a:pt x="19573" y="18580"/>
                  <a:pt x="19573" y="18580"/>
                </a:cubicBezTo>
                <a:cubicBezTo>
                  <a:pt x="19573" y="18580"/>
                  <a:pt x="19559" y="17972"/>
                  <a:pt x="18637" y="17865"/>
                </a:cubicBezTo>
                <a:cubicBezTo>
                  <a:pt x="17570" y="17742"/>
                  <a:pt x="16685" y="17296"/>
                  <a:pt x="15827" y="16782"/>
                </a:cubicBezTo>
                <a:cubicBezTo>
                  <a:pt x="14666" y="16086"/>
                  <a:pt x="13680" y="14301"/>
                  <a:pt x="9550" y="12070"/>
                </a:cubicBezTo>
                <a:cubicBezTo>
                  <a:pt x="7580" y="11122"/>
                  <a:pt x="6854" y="9155"/>
                  <a:pt x="7788" y="0"/>
                </a:cubicBezTo>
                <a:cubicBezTo>
                  <a:pt x="6023" y="0"/>
                  <a:pt x="931" y="0"/>
                  <a:pt x="931" y="0"/>
                </a:cubicBezTo>
                <a:close/>
              </a:path>
            </a:pathLst>
          </a:custGeom>
          <a:solidFill>
            <a:srgbClr val="C153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217" name="鉗子"/>
          <p:cNvSpPr/>
          <p:nvPr/>
        </p:nvSpPr>
        <p:spPr>
          <a:xfrm>
            <a:off x="10617242" y="5707836"/>
            <a:ext cx="468525" cy="1517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6" fill="norm" stroke="1" extrusionOk="0">
                <a:moveTo>
                  <a:pt x="9543" y="0"/>
                </a:moveTo>
                <a:cubicBezTo>
                  <a:pt x="9543" y="0"/>
                  <a:pt x="4465" y="899"/>
                  <a:pt x="4465" y="4925"/>
                </a:cubicBezTo>
                <a:cubicBezTo>
                  <a:pt x="4465" y="6618"/>
                  <a:pt x="10064" y="9169"/>
                  <a:pt x="12478" y="10191"/>
                </a:cubicBezTo>
                <a:cubicBezTo>
                  <a:pt x="12223" y="10220"/>
                  <a:pt x="12093" y="10316"/>
                  <a:pt x="12248" y="10393"/>
                </a:cubicBezTo>
                <a:cubicBezTo>
                  <a:pt x="13312" y="10921"/>
                  <a:pt x="15899" y="12473"/>
                  <a:pt x="15899" y="15429"/>
                </a:cubicBezTo>
                <a:cubicBezTo>
                  <a:pt x="15899" y="18294"/>
                  <a:pt x="14528" y="19766"/>
                  <a:pt x="13664" y="20409"/>
                </a:cubicBezTo>
                <a:cubicBezTo>
                  <a:pt x="13301" y="20679"/>
                  <a:pt x="13509" y="20991"/>
                  <a:pt x="14178" y="21198"/>
                </a:cubicBezTo>
                <a:lnTo>
                  <a:pt x="14894" y="21420"/>
                </a:lnTo>
                <a:cubicBezTo>
                  <a:pt x="15473" y="21600"/>
                  <a:pt x="16443" y="21566"/>
                  <a:pt x="16872" y="21349"/>
                </a:cubicBezTo>
                <a:cubicBezTo>
                  <a:pt x="18461" y="20550"/>
                  <a:pt x="21600" y="18574"/>
                  <a:pt x="21600" y="15429"/>
                </a:cubicBezTo>
                <a:cubicBezTo>
                  <a:pt x="21600" y="12504"/>
                  <a:pt x="19295" y="10768"/>
                  <a:pt x="18545" y="10280"/>
                </a:cubicBezTo>
                <a:cubicBezTo>
                  <a:pt x="18417" y="10197"/>
                  <a:pt x="18147" y="10145"/>
                  <a:pt x="17851" y="10142"/>
                </a:cubicBezTo>
                <a:cubicBezTo>
                  <a:pt x="16736" y="9276"/>
                  <a:pt x="16594" y="7064"/>
                  <a:pt x="16594" y="5827"/>
                </a:cubicBezTo>
                <a:cubicBezTo>
                  <a:pt x="16594" y="4818"/>
                  <a:pt x="13631" y="4205"/>
                  <a:pt x="13631" y="4205"/>
                </a:cubicBezTo>
                <a:lnTo>
                  <a:pt x="9160" y="3126"/>
                </a:lnTo>
                <a:lnTo>
                  <a:pt x="9674" y="2992"/>
                </a:lnTo>
                <a:lnTo>
                  <a:pt x="8980" y="2867"/>
                </a:lnTo>
                <a:lnTo>
                  <a:pt x="9658" y="2699"/>
                </a:lnTo>
                <a:lnTo>
                  <a:pt x="8925" y="2581"/>
                </a:lnTo>
                <a:lnTo>
                  <a:pt x="9767" y="2396"/>
                </a:lnTo>
                <a:lnTo>
                  <a:pt x="9128" y="2271"/>
                </a:lnTo>
                <a:lnTo>
                  <a:pt x="9964" y="2120"/>
                </a:lnTo>
                <a:lnTo>
                  <a:pt x="9324" y="1995"/>
                </a:lnTo>
                <a:lnTo>
                  <a:pt x="10237" y="1827"/>
                </a:lnTo>
                <a:lnTo>
                  <a:pt x="9745" y="1721"/>
                </a:lnTo>
                <a:lnTo>
                  <a:pt x="10385" y="1602"/>
                </a:lnTo>
                <a:lnTo>
                  <a:pt x="10385" y="0"/>
                </a:lnTo>
                <a:lnTo>
                  <a:pt x="9543" y="0"/>
                </a:lnTo>
                <a:close/>
                <a:moveTo>
                  <a:pt x="11161" y="0"/>
                </a:moveTo>
                <a:lnTo>
                  <a:pt x="11161" y="1592"/>
                </a:lnTo>
                <a:lnTo>
                  <a:pt x="11849" y="1721"/>
                </a:lnTo>
                <a:lnTo>
                  <a:pt x="11357" y="1827"/>
                </a:lnTo>
                <a:lnTo>
                  <a:pt x="12270" y="1995"/>
                </a:lnTo>
                <a:lnTo>
                  <a:pt x="11631" y="2120"/>
                </a:lnTo>
                <a:lnTo>
                  <a:pt x="12472" y="2271"/>
                </a:lnTo>
                <a:lnTo>
                  <a:pt x="11833" y="2396"/>
                </a:lnTo>
                <a:lnTo>
                  <a:pt x="12675" y="2581"/>
                </a:lnTo>
                <a:lnTo>
                  <a:pt x="11942" y="2699"/>
                </a:lnTo>
                <a:lnTo>
                  <a:pt x="12620" y="2867"/>
                </a:lnTo>
                <a:lnTo>
                  <a:pt x="11926" y="2992"/>
                </a:lnTo>
                <a:lnTo>
                  <a:pt x="12434" y="3126"/>
                </a:lnTo>
                <a:cubicBezTo>
                  <a:pt x="12128" y="3203"/>
                  <a:pt x="11823" y="3279"/>
                  <a:pt x="11521" y="3353"/>
                </a:cubicBezTo>
                <a:lnTo>
                  <a:pt x="14150" y="3989"/>
                </a:lnTo>
                <a:cubicBezTo>
                  <a:pt x="14428" y="4049"/>
                  <a:pt x="16280" y="4465"/>
                  <a:pt x="17091" y="5162"/>
                </a:cubicBezTo>
                <a:cubicBezTo>
                  <a:pt x="17115" y="5081"/>
                  <a:pt x="17129" y="5002"/>
                  <a:pt x="17129" y="4925"/>
                </a:cubicBezTo>
                <a:cubicBezTo>
                  <a:pt x="17129" y="899"/>
                  <a:pt x="12052" y="0"/>
                  <a:pt x="12052" y="0"/>
                </a:cubicBezTo>
                <a:lnTo>
                  <a:pt x="11161" y="0"/>
                </a:lnTo>
                <a:close/>
                <a:moveTo>
                  <a:pt x="4974" y="6749"/>
                </a:moveTo>
                <a:cubicBezTo>
                  <a:pt x="4895" y="7963"/>
                  <a:pt x="4621" y="9464"/>
                  <a:pt x="3749" y="10142"/>
                </a:cubicBezTo>
                <a:cubicBezTo>
                  <a:pt x="3452" y="10144"/>
                  <a:pt x="3183" y="10197"/>
                  <a:pt x="3055" y="10280"/>
                </a:cubicBezTo>
                <a:cubicBezTo>
                  <a:pt x="2305" y="10768"/>
                  <a:pt x="0" y="12504"/>
                  <a:pt x="0" y="15429"/>
                </a:cubicBezTo>
                <a:cubicBezTo>
                  <a:pt x="0" y="18574"/>
                  <a:pt x="3133" y="20550"/>
                  <a:pt x="4722" y="21349"/>
                </a:cubicBezTo>
                <a:cubicBezTo>
                  <a:pt x="5152" y="21566"/>
                  <a:pt x="6127" y="21600"/>
                  <a:pt x="6706" y="21420"/>
                </a:cubicBezTo>
                <a:lnTo>
                  <a:pt x="7422" y="21198"/>
                </a:lnTo>
                <a:cubicBezTo>
                  <a:pt x="8091" y="20991"/>
                  <a:pt x="8293" y="20679"/>
                  <a:pt x="7931" y="20409"/>
                </a:cubicBezTo>
                <a:cubicBezTo>
                  <a:pt x="7067" y="19765"/>
                  <a:pt x="5695" y="18294"/>
                  <a:pt x="5695" y="15429"/>
                </a:cubicBezTo>
                <a:cubicBezTo>
                  <a:pt x="5695" y="12473"/>
                  <a:pt x="8288" y="10921"/>
                  <a:pt x="9352" y="10393"/>
                </a:cubicBezTo>
                <a:cubicBezTo>
                  <a:pt x="9508" y="10315"/>
                  <a:pt x="9378" y="10220"/>
                  <a:pt x="9122" y="10191"/>
                </a:cubicBezTo>
                <a:cubicBezTo>
                  <a:pt x="9452" y="10051"/>
                  <a:pt x="9838" y="9884"/>
                  <a:pt x="10264" y="9693"/>
                </a:cubicBezTo>
                <a:cubicBezTo>
                  <a:pt x="8543" y="8911"/>
                  <a:pt x="6364" y="7819"/>
                  <a:pt x="4974" y="6749"/>
                </a:cubicBezTo>
                <a:close/>
              </a:path>
            </a:pathLst>
          </a:custGeom>
          <a:solidFill>
            <a:srgbClr val="C153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218" name="迴紋針"/>
          <p:cNvSpPr/>
          <p:nvPr/>
        </p:nvSpPr>
        <p:spPr>
          <a:xfrm>
            <a:off x="19072486" y="5700760"/>
            <a:ext cx="584631" cy="1531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7" fill="norm" stroke="1" extrusionOk="0">
                <a:moveTo>
                  <a:pt x="8320" y="1"/>
                </a:moveTo>
                <a:cubicBezTo>
                  <a:pt x="7923" y="-3"/>
                  <a:pt x="4263" y="-13"/>
                  <a:pt x="1919" y="849"/>
                </a:cubicBezTo>
                <a:cubicBezTo>
                  <a:pt x="644" y="1318"/>
                  <a:pt x="0" y="1941"/>
                  <a:pt x="0" y="2701"/>
                </a:cubicBezTo>
                <a:lnTo>
                  <a:pt x="0" y="18022"/>
                </a:lnTo>
                <a:cubicBezTo>
                  <a:pt x="0" y="18058"/>
                  <a:pt x="120" y="21587"/>
                  <a:pt x="10672" y="21587"/>
                </a:cubicBezTo>
                <a:cubicBezTo>
                  <a:pt x="14452" y="21587"/>
                  <a:pt x="21600" y="20874"/>
                  <a:pt x="21600" y="18177"/>
                </a:cubicBezTo>
                <a:lnTo>
                  <a:pt x="21600" y="5534"/>
                </a:lnTo>
                <a:cubicBezTo>
                  <a:pt x="21600" y="5247"/>
                  <a:pt x="20990" y="5015"/>
                  <a:pt x="20238" y="5015"/>
                </a:cubicBezTo>
                <a:cubicBezTo>
                  <a:pt x="19487" y="5015"/>
                  <a:pt x="18881" y="5247"/>
                  <a:pt x="18881" y="5534"/>
                </a:cubicBezTo>
                <a:lnTo>
                  <a:pt x="18881" y="18177"/>
                </a:lnTo>
                <a:cubicBezTo>
                  <a:pt x="18881" y="20510"/>
                  <a:pt x="11004" y="20548"/>
                  <a:pt x="10672" y="20548"/>
                </a:cubicBezTo>
                <a:cubicBezTo>
                  <a:pt x="3010" y="20548"/>
                  <a:pt x="2726" y="18278"/>
                  <a:pt x="2719" y="18022"/>
                </a:cubicBezTo>
                <a:lnTo>
                  <a:pt x="2719" y="2701"/>
                </a:lnTo>
                <a:cubicBezTo>
                  <a:pt x="2719" y="2229"/>
                  <a:pt x="3075" y="1870"/>
                  <a:pt x="3802" y="1601"/>
                </a:cubicBezTo>
                <a:cubicBezTo>
                  <a:pt x="5389" y="1014"/>
                  <a:pt x="8225" y="1039"/>
                  <a:pt x="8249" y="1040"/>
                </a:cubicBezTo>
                <a:lnTo>
                  <a:pt x="8298" y="1040"/>
                </a:lnTo>
                <a:cubicBezTo>
                  <a:pt x="10640" y="1040"/>
                  <a:pt x="12331" y="1244"/>
                  <a:pt x="13183" y="1628"/>
                </a:cubicBezTo>
                <a:cubicBezTo>
                  <a:pt x="14071" y="2030"/>
                  <a:pt x="13857" y="2528"/>
                  <a:pt x="13850" y="2544"/>
                </a:cubicBezTo>
                <a:lnTo>
                  <a:pt x="13828" y="2593"/>
                </a:lnTo>
                <a:lnTo>
                  <a:pt x="13828" y="13797"/>
                </a:lnTo>
                <a:cubicBezTo>
                  <a:pt x="13828" y="14163"/>
                  <a:pt x="13588" y="14429"/>
                  <a:pt x="13099" y="14612"/>
                </a:cubicBezTo>
                <a:cubicBezTo>
                  <a:pt x="12278" y="14919"/>
                  <a:pt x="10962" y="14913"/>
                  <a:pt x="10950" y="14914"/>
                </a:cubicBezTo>
                <a:lnTo>
                  <a:pt x="10902" y="14912"/>
                </a:lnTo>
                <a:cubicBezTo>
                  <a:pt x="9968" y="14912"/>
                  <a:pt x="9268" y="14822"/>
                  <a:pt x="8824" y="14642"/>
                </a:cubicBezTo>
                <a:cubicBezTo>
                  <a:pt x="8062" y="14335"/>
                  <a:pt x="8125" y="13836"/>
                  <a:pt x="8125" y="13835"/>
                </a:cubicBezTo>
                <a:lnTo>
                  <a:pt x="8130" y="8716"/>
                </a:lnTo>
                <a:cubicBezTo>
                  <a:pt x="8130" y="8430"/>
                  <a:pt x="7520" y="8197"/>
                  <a:pt x="6768" y="8197"/>
                </a:cubicBezTo>
                <a:cubicBezTo>
                  <a:pt x="6016" y="8197"/>
                  <a:pt x="5407" y="8430"/>
                  <a:pt x="5407" y="8716"/>
                </a:cubicBezTo>
                <a:lnTo>
                  <a:pt x="5407" y="13782"/>
                </a:lnTo>
                <a:cubicBezTo>
                  <a:pt x="5385" y="13948"/>
                  <a:pt x="5363" y="14748"/>
                  <a:pt x="6821" y="15346"/>
                </a:cubicBezTo>
                <a:cubicBezTo>
                  <a:pt x="7798" y="15746"/>
                  <a:pt x="9166" y="15949"/>
                  <a:pt x="10884" y="15951"/>
                </a:cubicBezTo>
                <a:cubicBezTo>
                  <a:pt x="11241" y="15954"/>
                  <a:pt x="13390" y="15949"/>
                  <a:pt x="14978" y="15364"/>
                </a:cubicBezTo>
                <a:cubicBezTo>
                  <a:pt x="16020" y="14980"/>
                  <a:pt x="16551" y="14453"/>
                  <a:pt x="16551" y="13797"/>
                </a:cubicBezTo>
                <a:lnTo>
                  <a:pt x="16551" y="2681"/>
                </a:lnTo>
                <a:cubicBezTo>
                  <a:pt x="16629" y="2456"/>
                  <a:pt x="16773" y="1656"/>
                  <a:pt x="15300" y="976"/>
                </a:cubicBezTo>
                <a:cubicBezTo>
                  <a:pt x="13903" y="330"/>
                  <a:pt x="11555" y="2"/>
                  <a:pt x="8320" y="1"/>
                </a:cubicBezTo>
                <a:close/>
              </a:path>
            </a:pathLst>
          </a:custGeom>
          <a:solidFill>
            <a:srgbClr val="C153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219" name="製程設備*3"/>
          <p:cNvSpPr txBox="1"/>
          <p:nvPr/>
        </p:nvSpPr>
        <p:spPr>
          <a:xfrm>
            <a:off x="9676754" y="4606756"/>
            <a:ext cx="2848509" cy="95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製程設備*3</a:t>
            </a:r>
          </a:p>
        </p:txBody>
      </p:sp>
      <p:sp>
        <p:nvSpPr>
          <p:cNvPr id="220" name="測試設備*2"/>
          <p:cNvSpPr txBox="1"/>
          <p:nvPr/>
        </p:nvSpPr>
        <p:spPr>
          <a:xfrm>
            <a:off x="13625986" y="4606756"/>
            <a:ext cx="2845716" cy="95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測試設備*2</a:t>
            </a:r>
          </a:p>
        </p:txBody>
      </p:sp>
      <p:sp>
        <p:nvSpPr>
          <p:cNvPr id="221" name="製程設備*2"/>
          <p:cNvSpPr txBox="1"/>
          <p:nvPr/>
        </p:nvSpPr>
        <p:spPr>
          <a:xfrm>
            <a:off x="17941945" y="4606756"/>
            <a:ext cx="2845715" cy="956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製程設備*2</a:t>
            </a:r>
          </a:p>
        </p:txBody>
      </p:sp>
      <p:sp>
        <p:nvSpPr>
          <p:cNvPr id="222" name="掛標牌"/>
          <p:cNvSpPr txBox="1"/>
          <p:nvPr/>
        </p:nvSpPr>
        <p:spPr>
          <a:xfrm>
            <a:off x="18698052" y="7496815"/>
            <a:ext cx="13335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掛標牌</a:t>
            </a:r>
          </a:p>
        </p:txBody>
      </p:sp>
      <p:sp>
        <p:nvSpPr>
          <p:cNvPr id="223" name="工廠"/>
          <p:cNvSpPr txBox="1"/>
          <p:nvPr/>
        </p:nvSpPr>
        <p:spPr>
          <a:xfrm>
            <a:off x="3750861" y="3316930"/>
            <a:ext cx="1231901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工廠</a:t>
            </a:r>
          </a:p>
        </p:txBody>
      </p:sp>
      <p:sp>
        <p:nvSpPr>
          <p:cNvPr id="224" name="製造廠硬體設施"/>
          <p:cNvSpPr txBox="1"/>
          <p:nvPr/>
        </p:nvSpPr>
        <p:spPr>
          <a:xfrm>
            <a:off x="684990" y="337197"/>
            <a:ext cx="5626101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製造廠硬體設施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量產生產流程"/>
          <p:cNvSpPr txBox="1"/>
          <p:nvPr/>
        </p:nvSpPr>
        <p:spPr>
          <a:xfrm>
            <a:off x="722920" y="3123543"/>
            <a:ext cx="4610101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/>
            <a:r>
              <a:t>量產生產流程</a:t>
            </a:r>
          </a:p>
        </p:txBody>
      </p:sp>
      <p:sp>
        <p:nvSpPr>
          <p:cNvPr id="227" name="COMBIN"/>
          <p:cNvSpPr/>
          <p:nvPr/>
        </p:nvSpPr>
        <p:spPr>
          <a:xfrm>
            <a:off x="7171003" y="6080664"/>
            <a:ext cx="28541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COMBIN</a:t>
            </a:r>
          </a:p>
        </p:txBody>
      </p:sp>
      <p:sp>
        <p:nvSpPr>
          <p:cNvPr id="228" name="TEST"/>
          <p:cNvSpPr/>
          <p:nvPr/>
        </p:nvSpPr>
        <p:spPr>
          <a:xfrm>
            <a:off x="7171003" y="7819449"/>
            <a:ext cx="2854173" cy="886212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TEST</a:t>
            </a:r>
          </a:p>
        </p:txBody>
      </p:sp>
      <p:sp>
        <p:nvSpPr>
          <p:cNvPr id="229" name="TAG"/>
          <p:cNvSpPr/>
          <p:nvPr/>
        </p:nvSpPr>
        <p:spPr>
          <a:xfrm>
            <a:off x="7171003" y="9558234"/>
            <a:ext cx="28541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TAG</a:t>
            </a:r>
          </a:p>
        </p:txBody>
      </p:sp>
      <p:cxnSp>
        <p:nvCxnSpPr>
          <p:cNvPr id="230" name="連接線"/>
          <p:cNvCxnSpPr>
            <a:stCxn id="227" idx="0"/>
            <a:endCxn id="228" idx="0"/>
          </p:cNvCxnSpPr>
          <p:nvPr/>
        </p:nvCxnSpPr>
        <p:spPr>
          <a:xfrm>
            <a:off x="8598089" y="6523770"/>
            <a:ext cx="1" cy="1738785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</p:cxnSp>
      <p:cxnSp>
        <p:nvCxnSpPr>
          <p:cNvPr id="231" name="連接線"/>
          <p:cNvCxnSpPr>
            <a:stCxn id="228" idx="0"/>
            <a:endCxn id="229" idx="0"/>
          </p:cNvCxnSpPr>
          <p:nvPr/>
        </p:nvCxnSpPr>
        <p:spPr>
          <a:xfrm>
            <a:off x="8598089" y="8262554"/>
            <a:ext cx="1" cy="1738787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</p:cxnSp>
      <p:grpSp>
        <p:nvGrpSpPr>
          <p:cNvPr id="234" name="群組"/>
          <p:cNvGrpSpPr/>
          <p:nvPr/>
        </p:nvGrpSpPr>
        <p:grpSpPr>
          <a:xfrm>
            <a:off x="6917318" y="3691050"/>
            <a:ext cx="3361543" cy="1537043"/>
            <a:chOff x="0" y="0"/>
            <a:chExt cx="3361542" cy="1537041"/>
          </a:xfrm>
        </p:grpSpPr>
        <p:sp>
          <p:nvSpPr>
            <p:cNvPr id="232" name="生產流程"/>
            <p:cNvSpPr txBox="1"/>
            <p:nvPr/>
          </p:nvSpPr>
          <p:spPr>
            <a:xfrm>
              <a:off x="42075" y="0"/>
              <a:ext cx="1638301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生產流程</a:t>
              </a:r>
            </a:p>
          </p:txBody>
        </p:sp>
        <p:sp>
          <p:nvSpPr>
            <p:cNvPr id="233" name="WF-AIS-001"/>
            <p:cNvSpPr/>
            <p:nvPr/>
          </p:nvSpPr>
          <p:spPr>
            <a:xfrm>
              <a:off x="0" y="684468"/>
              <a:ext cx="3361543" cy="852574"/>
            </a:xfrm>
            <a:prstGeom prst="roundRect">
              <a:avLst>
                <a:gd name="adj" fmla="val 22344"/>
              </a:avLst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WF-AIS-001</a:t>
              </a:r>
            </a:p>
          </p:txBody>
        </p:sp>
      </p:grpSp>
      <p:sp>
        <p:nvSpPr>
          <p:cNvPr id="235" name="固定人型夾"/>
          <p:cNvSpPr/>
          <p:nvPr/>
        </p:nvSpPr>
        <p:spPr>
          <a:xfrm>
            <a:off x="11672127" y="6069991"/>
            <a:ext cx="2854173" cy="886212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固定人型夾</a:t>
            </a:r>
          </a:p>
        </p:txBody>
      </p:sp>
      <p:sp>
        <p:nvSpPr>
          <p:cNvPr id="236" name="測試"/>
          <p:cNvSpPr/>
          <p:nvPr/>
        </p:nvSpPr>
        <p:spPr>
          <a:xfrm>
            <a:off x="11672127" y="7808776"/>
            <a:ext cx="2854173" cy="886212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測試</a:t>
            </a:r>
          </a:p>
        </p:txBody>
      </p:sp>
      <p:sp>
        <p:nvSpPr>
          <p:cNvPr id="237" name="掛標牌"/>
          <p:cNvSpPr/>
          <p:nvPr/>
        </p:nvSpPr>
        <p:spPr>
          <a:xfrm>
            <a:off x="11672127" y="9547560"/>
            <a:ext cx="28541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掛標牌</a:t>
            </a:r>
          </a:p>
        </p:txBody>
      </p:sp>
      <p:cxnSp>
        <p:nvCxnSpPr>
          <p:cNvPr id="238" name="連接線"/>
          <p:cNvCxnSpPr>
            <a:stCxn id="235" idx="0"/>
            <a:endCxn id="236" idx="0"/>
          </p:cNvCxnSpPr>
          <p:nvPr/>
        </p:nvCxnSpPr>
        <p:spPr>
          <a:xfrm>
            <a:off x="13099213" y="6513097"/>
            <a:ext cx="1" cy="1738785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</p:cxnSp>
      <p:cxnSp>
        <p:nvCxnSpPr>
          <p:cNvPr id="239" name="連接線"/>
          <p:cNvCxnSpPr>
            <a:stCxn id="236" idx="0"/>
            <a:endCxn id="237" idx="0"/>
          </p:cNvCxnSpPr>
          <p:nvPr/>
        </p:nvCxnSpPr>
        <p:spPr>
          <a:xfrm>
            <a:off x="13099213" y="8251881"/>
            <a:ext cx="1" cy="1738786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</p:cxnSp>
      <p:sp>
        <p:nvSpPr>
          <p:cNvPr id="240" name="製造執行系統配置"/>
          <p:cNvSpPr txBox="1"/>
          <p:nvPr/>
        </p:nvSpPr>
        <p:spPr>
          <a:xfrm>
            <a:off x="684990" y="337197"/>
            <a:ext cx="6413501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製造執行系統配置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固定人型夾"/>
          <p:cNvSpPr/>
          <p:nvPr/>
        </p:nvSpPr>
        <p:spPr>
          <a:xfrm>
            <a:off x="15125951" y="4906364"/>
            <a:ext cx="28541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固定人型夾</a:t>
            </a:r>
          </a:p>
        </p:txBody>
      </p:sp>
      <p:sp>
        <p:nvSpPr>
          <p:cNvPr id="243" name="測試"/>
          <p:cNvSpPr/>
          <p:nvPr/>
        </p:nvSpPr>
        <p:spPr>
          <a:xfrm>
            <a:off x="15125951" y="6645149"/>
            <a:ext cx="28541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測試</a:t>
            </a:r>
          </a:p>
        </p:txBody>
      </p:sp>
      <p:sp>
        <p:nvSpPr>
          <p:cNvPr id="244" name="附標籤"/>
          <p:cNvSpPr/>
          <p:nvPr/>
        </p:nvSpPr>
        <p:spPr>
          <a:xfrm>
            <a:off x="15125951" y="8383933"/>
            <a:ext cx="28541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附標籤</a:t>
            </a:r>
          </a:p>
        </p:txBody>
      </p:sp>
      <p:sp>
        <p:nvSpPr>
          <p:cNvPr id="245" name="定義生產流程"/>
          <p:cNvSpPr txBox="1"/>
          <p:nvPr/>
        </p:nvSpPr>
        <p:spPr>
          <a:xfrm>
            <a:off x="14819487" y="3164791"/>
            <a:ext cx="3467101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定義生產流程</a:t>
            </a:r>
          </a:p>
        </p:txBody>
      </p:sp>
      <p:cxnSp>
        <p:nvCxnSpPr>
          <p:cNvPr id="246" name="連接線"/>
          <p:cNvCxnSpPr>
            <a:stCxn id="242" idx="0"/>
            <a:endCxn id="243" idx="0"/>
          </p:cNvCxnSpPr>
          <p:nvPr/>
        </p:nvCxnSpPr>
        <p:spPr>
          <a:xfrm>
            <a:off x="16553037" y="5349470"/>
            <a:ext cx="1" cy="1738786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</p:cxnSp>
      <p:cxnSp>
        <p:nvCxnSpPr>
          <p:cNvPr id="247" name="連接線"/>
          <p:cNvCxnSpPr>
            <a:stCxn id="243" idx="0"/>
            <a:endCxn id="244" idx="0"/>
          </p:cNvCxnSpPr>
          <p:nvPr/>
        </p:nvCxnSpPr>
        <p:spPr>
          <a:xfrm>
            <a:off x="16553037" y="7088255"/>
            <a:ext cx="1" cy="1738785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</p:cxnSp>
      <p:sp>
        <p:nvSpPr>
          <p:cNvPr id="248" name="COMBIN"/>
          <p:cNvSpPr/>
          <p:nvPr/>
        </p:nvSpPr>
        <p:spPr>
          <a:xfrm>
            <a:off x="19650822" y="4906364"/>
            <a:ext cx="28541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COMBIN</a:t>
            </a:r>
          </a:p>
        </p:txBody>
      </p:sp>
      <p:sp>
        <p:nvSpPr>
          <p:cNvPr id="249" name="TEST"/>
          <p:cNvSpPr/>
          <p:nvPr/>
        </p:nvSpPr>
        <p:spPr>
          <a:xfrm>
            <a:off x="19650822" y="6645148"/>
            <a:ext cx="28541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TEST</a:t>
            </a:r>
          </a:p>
        </p:txBody>
      </p:sp>
      <p:sp>
        <p:nvSpPr>
          <p:cNvPr id="250" name="TAG"/>
          <p:cNvSpPr/>
          <p:nvPr/>
        </p:nvSpPr>
        <p:spPr>
          <a:xfrm>
            <a:off x="19650822" y="8383933"/>
            <a:ext cx="28541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TAG</a:t>
            </a:r>
          </a:p>
        </p:txBody>
      </p:sp>
      <p:cxnSp>
        <p:nvCxnSpPr>
          <p:cNvPr id="251" name="連接線"/>
          <p:cNvCxnSpPr>
            <a:stCxn id="248" idx="0"/>
            <a:endCxn id="249" idx="0"/>
          </p:cNvCxnSpPr>
          <p:nvPr/>
        </p:nvCxnSpPr>
        <p:spPr>
          <a:xfrm>
            <a:off x="21077908" y="5349470"/>
            <a:ext cx="1" cy="1738785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</p:cxnSp>
      <p:cxnSp>
        <p:nvCxnSpPr>
          <p:cNvPr id="252" name="連接線"/>
          <p:cNvCxnSpPr>
            <a:stCxn id="249" idx="0"/>
            <a:endCxn id="250" idx="0"/>
          </p:cNvCxnSpPr>
          <p:nvPr/>
        </p:nvCxnSpPr>
        <p:spPr>
          <a:xfrm>
            <a:off x="21077908" y="7088254"/>
            <a:ext cx="1" cy="1738786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</p:cxnSp>
      <p:grpSp>
        <p:nvGrpSpPr>
          <p:cNvPr id="255" name="群組"/>
          <p:cNvGrpSpPr/>
          <p:nvPr/>
        </p:nvGrpSpPr>
        <p:grpSpPr>
          <a:xfrm>
            <a:off x="1794189" y="2268910"/>
            <a:ext cx="2789684" cy="1537043"/>
            <a:chOff x="0" y="0"/>
            <a:chExt cx="2789682" cy="1537041"/>
          </a:xfrm>
        </p:grpSpPr>
        <p:sp>
          <p:nvSpPr>
            <p:cNvPr id="253" name="工廠名稱"/>
            <p:cNvSpPr txBox="1"/>
            <p:nvPr/>
          </p:nvSpPr>
          <p:spPr>
            <a:xfrm>
              <a:off x="42075" y="0"/>
              <a:ext cx="1638301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工廠名稱</a:t>
              </a:r>
            </a:p>
          </p:txBody>
        </p:sp>
        <p:sp>
          <p:nvSpPr>
            <p:cNvPr id="254" name="FT-AIS"/>
            <p:cNvSpPr/>
            <p:nvPr/>
          </p:nvSpPr>
          <p:spPr>
            <a:xfrm>
              <a:off x="0" y="684468"/>
              <a:ext cx="2789683" cy="852574"/>
            </a:xfrm>
            <a:prstGeom prst="roundRect">
              <a:avLst>
                <a:gd name="adj" fmla="val 22344"/>
              </a:avLst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FT-AIS</a:t>
              </a:r>
            </a:p>
          </p:txBody>
        </p:sp>
      </p:grpSp>
      <p:grpSp>
        <p:nvGrpSpPr>
          <p:cNvPr id="258" name="群組"/>
          <p:cNvGrpSpPr/>
          <p:nvPr/>
        </p:nvGrpSpPr>
        <p:grpSpPr>
          <a:xfrm>
            <a:off x="1794189" y="4305288"/>
            <a:ext cx="3361544" cy="1561807"/>
            <a:chOff x="0" y="-24764"/>
            <a:chExt cx="3361542" cy="1561805"/>
          </a:xfrm>
        </p:grpSpPr>
        <p:sp>
          <p:nvSpPr>
            <p:cNvPr id="256" name="組合設備-1"/>
            <p:cNvSpPr txBox="1"/>
            <p:nvPr/>
          </p:nvSpPr>
          <p:spPr>
            <a:xfrm>
              <a:off x="42075" y="-24765"/>
              <a:ext cx="1885951" cy="684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組合設備-1</a:t>
              </a:r>
            </a:p>
          </p:txBody>
        </p:sp>
        <p:sp>
          <p:nvSpPr>
            <p:cNvPr id="257" name="EQ-AIS-CB01"/>
            <p:cNvSpPr/>
            <p:nvPr/>
          </p:nvSpPr>
          <p:spPr>
            <a:xfrm>
              <a:off x="0" y="684468"/>
              <a:ext cx="3361543" cy="852574"/>
            </a:xfrm>
            <a:prstGeom prst="roundRect">
              <a:avLst>
                <a:gd name="adj" fmla="val 22344"/>
              </a:avLst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EQ-AIS-CB01</a:t>
              </a:r>
            </a:p>
          </p:txBody>
        </p:sp>
      </p:grpSp>
      <p:grpSp>
        <p:nvGrpSpPr>
          <p:cNvPr id="261" name="群組"/>
          <p:cNvGrpSpPr/>
          <p:nvPr/>
        </p:nvGrpSpPr>
        <p:grpSpPr>
          <a:xfrm>
            <a:off x="1794189" y="5721716"/>
            <a:ext cx="3361544" cy="1561807"/>
            <a:chOff x="0" y="-24764"/>
            <a:chExt cx="3361542" cy="1561805"/>
          </a:xfrm>
        </p:grpSpPr>
        <p:sp>
          <p:nvSpPr>
            <p:cNvPr id="259" name="組合設備-2"/>
            <p:cNvSpPr txBox="1"/>
            <p:nvPr/>
          </p:nvSpPr>
          <p:spPr>
            <a:xfrm>
              <a:off x="42075" y="-24765"/>
              <a:ext cx="1948435" cy="684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組合設備-2</a:t>
              </a:r>
            </a:p>
          </p:txBody>
        </p:sp>
        <p:sp>
          <p:nvSpPr>
            <p:cNvPr id="260" name="EQ-AIS-CB02"/>
            <p:cNvSpPr/>
            <p:nvPr/>
          </p:nvSpPr>
          <p:spPr>
            <a:xfrm>
              <a:off x="0" y="684468"/>
              <a:ext cx="3361543" cy="852574"/>
            </a:xfrm>
            <a:prstGeom prst="roundRect">
              <a:avLst>
                <a:gd name="adj" fmla="val 22344"/>
              </a:avLst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EQ-AIS-CB02</a:t>
              </a:r>
            </a:p>
          </p:txBody>
        </p:sp>
      </p:grpSp>
      <p:grpSp>
        <p:nvGrpSpPr>
          <p:cNvPr id="264" name="群組"/>
          <p:cNvGrpSpPr/>
          <p:nvPr/>
        </p:nvGrpSpPr>
        <p:grpSpPr>
          <a:xfrm>
            <a:off x="1794189" y="7173042"/>
            <a:ext cx="3361544" cy="1561806"/>
            <a:chOff x="0" y="-24764"/>
            <a:chExt cx="3361542" cy="1561805"/>
          </a:xfrm>
        </p:grpSpPr>
        <p:sp>
          <p:nvSpPr>
            <p:cNvPr id="262" name="組合設備-3"/>
            <p:cNvSpPr txBox="1"/>
            <p:nvPr/>
          </p:nvSpPr>
          <p:spPr>
            <a:xfrm>
              <a:off x="42075" y="-24765"/>
              <a:ext cx="1954150" cy="684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組合設備-3</a:t>
              </a:r>
            </a:p>
          </p:txBody>
        </p:sp>
        <p:sp>
          <p:nvSpPr>
            <p:cNvPr id="263" name="EQ-AIS-CB03"/>
            <p:cNvSpPr/>
            <p:nvPr/>
          </p:nvSpPr>
          <p:spPr>
            <a:xfrm>
              <a:off x="0" y="684468"/>
              <a:ext cx="3361543" cy="852574"/>
            </a:xfrm>
            <a:prstGeom prst="roundRect">
              <a:avLst>
                <a:gd name="adj" fmla="val 22344"/>
              </a:avLst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EQ-AIS-CB03</a:t>
              </a:r>
            </a:p>
          </p:txBody>
        </p:sp>
      </p:grpSp>
      <p:grpSp>
        <p:nvGrpSpPr>
          <p:cNvPr id="267" name="群組"/>
          <p:cNvGrpSpPr/>
          <p:nvPr/>
        </p:nvGrpSpPr>
        <p:grpSpPr>
          <a:xfrm>
            <a:off x="5743421" y="4317161"/>
            <a:ext cx="3361544" cy="1561806"/>
            <a:chOff x="0" y="-24764"/>
            <a:chExt cx="3361542" cy="1561805"/>
          </a:xfrm>
        </p:grpSpPr>
        <p:sp>
          <p:nvSpPr>
            <p:cNvPr id="265" name="測試設備-1"/>
            <p:cNvSpPr txBox="1"/>
            <p:nvPr/>
          </p:nvSpPr>
          <p:spPr>
            <a:xfrm>
              <a:off x="42075" y="-24765"/>
              <a:ext cx="1885951" cy="684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測試設備-1</a:t>
              </a:r>
            </a:p>
          </p:txBody>
        </p:sp>
        <p:sp>
          <p:nvSpPr>
            <p:cNvPr id="266" name="EQ-AIS-TS01"/>
            <p:cNvSpPr/>
            <p:nvPr/>
          </p:nvSpPr>
          <p:spPr>
            <a:xfrm>
              <a:off x="0" y="684468"/>
              <a:ext cx="3361543" cy="852574"/>
            </a:xfrm>
            <a:prstGeom prst="roundRect">
              <a:avLst>
                <a:gd name="adj" fmla="val 22344"/>
              </a:avLst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EQ-AIS-TS01</a:t>
              </a:r>
            </a:p>
          </p:txBody>
        </p:sp>
      </p:grpSp>
      <p:grpSp>
        <p:nvGrpSpPr>
          <p:cNvPr id="270" name="群組"/>
          <p:cNvGrpSpPr/>
          <p:nvPr/>
        </p:nvGrpSpPr>
        <p:grpSpPr>
          <a:xfrm>
            <a:off x="5743421" y="5733588"/>
            <a:ext cx="3361544" cy="1561807"/>
            <a:chOff x="0" y="-24764"/>
            <a:chExt cx="3361542" cy="1561805"/>
          </a:xfrm>
        </p:grpSpPr>
        <p:sp>
          <p:nvSpPr>
            <p:cNvPr id="268" name="測試設備-2"/>
            <p:cNvSpPr txBox="1"/>
            <p:nvPr/>
          </p:nvSpPr>
          <p:spPr>
            <a:xfrm>
              <a:off x="42075" y="-24765"/>
              <a:ext cx="1948435" cy="684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測試設備-2</a:t>
              </a:r>
            </a:p>
          </p:txBody>
        </p:sp>
        <p:sp>
          <p:nvSpPr>
            <p:cNvPr id="269" name="EQ-AIS-TS02"/>
            <p:cNvSpPr/>
            <p:nvPr/>
          </p:nvSpPr>
          <p:spPr>
            <a:xfrm>
              <a:off x="0" y="684468"/>
              <a:ext cx="3361543" cy="852574"/>
            </a:xfrm>
            <a:prstGeom prst="roundRect">
              <a:avLst>
                <a:gd name="adj" fmla="val 22344"/>
              </a:avLst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EQ-AIS-TS02</a:t>
              </a:r>
            </a:p>
          </p:txBody>
        </p:sp>
      </p:grpSp>
      <p:grpSp>
        <p:nvGrpSpPr>
          <p:cNvPr id="273" name="群組"/>
          <p:cNvGrpSpPr/>
          <p:nvPr/>
        </p:nvGrpSpPr>
        <p:grpSpPr>
          <a:xfrm>
            <a:off x="9692654" y="4306008"/>
            <a:ext cx="3361543" cy="1561807"/>
            <a:chOff x="0" y="-24764"/>
            <a:chExt cx="3361542" cy="1561805"/>
          </a:xfrm>
        </p:grpSpPr>
        <p:sp>
          <p:nvSpPr>
            <p:cNvPr id="271" name="掛牌設備-1"/>
            <p:cNvSpPr txBox="1"/>
            <p:nvPr/>
          </p:nvSpPr>
          <p:spPr>
            <a:xfrm>
              <a:off x="42075" y="-24765"/>
              <a:ext cx="1885951" cy="684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掛牌設備-1</a:t>
              </a:r>
            </a:p>
          </p:txBody>
        </p:sp>
        <p:sp>
          <p:nvSpPr>
            <p:cNvPr id="272" name="EQ-AIS-TG01"/>
            <p:cNvSpPr/>
            <p:nvPr/>
          </p:nvSpPr>
          <p:spPr>
            <a:xfrm>
              <a:off x="0" y="684468"/>
              <a:ext cx="3361543" cy="852574"/>
            </a:xfrm>
            <a:prstGeom prst="roundRect">
              <a:avLst>
                <a:gd name="adj" fmla="val 22344"/>
              </a:avLst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EQ-AIS-TG01</a:t>
              </a:r>
            </a:p>
          </p:txBody>
        </p:sp>
      </p:grpSp>
      <p:grpSp>
        <p:nvGrpSpPr>
          <p:cNvPr id="276" name="群組"/>
          <p:cNvGrpSpPr/>
          <p:nvPr/>
        </p:nvGrpSpPr>
        <p:grpSpPr>
          <a:xfrm>
            <a:off x="9692654" y="5722436"/>
            <a:ext cx="3361543" cy="1561806"/>
            <a:chOff x="0" y="-24764"/>
            <a:chExt cx="3361542" cy="1561805"/>
          </a:xfrm>
        </p:grpSpPr>
        <p:sp>
          <p:nvSpPr>
            <p:cNvPr id="274" name="掛牌設備-2"/>
            <p:cNvSpPr txBox="1"/>
            <p:nvPr/>
          </p:nvSpPr>
          <p:spPr>
            <a:xfrm>
              <a:off x="42075" y="-24765"/>
              <a:ext cx="1948435" cy="684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掛牌設備-2</a:t>
              </a:r>
            </a:p>
          </p:txBody>
        </p:sp>
        <p:sp>
          <p:nvSpPr>
            <p:cNvPr id="275" name="EQ-AIS-TG02"/>
            <p:cNvSpPr/>
            <p:nvPr/>
          </p:nvSpPr>
          <p:spPr>
            <a:xfrm>
              <a:off x="0" y="684468"/>
              <a:ext cx="3361543" cy="852574"/>
            </a:xfrm>
            <a:prstGeom prst="roundRect">
              <a:avLst>
                <a:gd name="adj" fmla="val 22344"/>
              </a:avLst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EQ-AIS-TG02</a:t>
              </a:r>
            </a:p>
          </p:txBody>
        </p:sp>
      </p:grpSp>
      <p:grpSp>
        <p:nvGrpSpPr>
          <p:cNvPr id="279" name="群組"/>
          <p:cNvGrpSpPr/>
          <p:nvPr/>
        </p:nvGrpSpPr>
        <p:grpSpPr>
          <a:xfrm>
            <a:off x="1794189" y="10065560"/>
            <a:ext cx="3361544" cy="1537043"/>
            <a:chOff x="0" y="0"/>
            <a:chExt cx="3361542" cy="1537041"/>
          </a:xfrm>
        </p:grpSpPr>
        <p:sp>
          <p:nvSpPr>
            <p:cNvPr id="277" name="組合設備群組"/>
            <p:cNvSpPr txBox="1"/>
            <p:nvPr/>
          </p:nvSpPr>
          <p:spPr>
            <a:xfrm>
              <a:off x="42075" y="0"/>
              <a:ext cx="2400301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組合設備群組</a:t>
              </a:r>
            </a:p>
          </p:txBody>
        </p:sp>
        <p:sp>
          <p:nvSpPr>
            <p:cNvPr id="278" name="EG-AIS-CB"/>
            <p:cNvSpPr/>
            <p:nvPr/>
          </p:nvSpPr>
          <p:spPr>
            <a:xfrm>
              <a:off x="0" y="684468"/>
              <a:ext cx="3361543" cy="852574"/>
            </a:xfrm>
            <a:prstGeom prst="roundRect">
              <a:avLst>
                <a:gd name="adj" fmla="val 22344"/>
              </a:avLst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EG-AIS-CB</a:t>
              </a:r>
            </a:p>
          </p:txBody>
        </p:sp>
      </p:grpSp>
      <p:grpSp>
        <p:nvGrpSpPr>
          <p:cNvPr id="282" name="群組"/>
          <p:cNvGrpSpPr/>
          <p:nvPr/>
        </p:nvGrpSpPr>
        <p:grpSpPr>
          <a:xfrm>
            <a:off x="5743421" y="10065560"/>
            <a:ext cx="3361544" cy="1537043"/>
            <a:chOff x="0" y="0"/>
            <a:chExt cx="3361542" cy="1537041"/>
          </a:xfrm>
        </p:grpSpPr>
        <p:sp>
          <p:nvSpPr>
            <p:cNvPr id="280" name="測試設備群組"/>
            <p:cNvSpPr txBox="1"/>
            <p:nvPr/>
          </p:nvSpPr>
          <p:spPr>
            <a:xfrm>
              <a:off x="31750" y="0"/>
              <a:ext cx="2400301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測試設備群組</a:t>
              </a:r>
            </a:p>
          </p:txBody>
        </p:sp>
        <p:sp>
          <p:nvSpPr>
            <p:cNvPr id="281" name="EG-AIS-TS"/>
            <p:cNvSpPr/>
            <p:nvPr/>
          </p:nvSpPr>
          <p:spPr>
            <a:xfrm>
              <a:off x="0" y="684468"/>
              <a:ext cx="3361543" cy="852574"/>
            </a:xfrm>
            <a:prstGeom prst="roundRect">
              <a:avLst>
                <a:gd name="adj" fmla="val 22344"/>
              </a:avLst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EG-AIS-TS</a:t>
              </a:r>
            </a:p>
          </p:txBody>
        </p:sp>
      </p:grpSp>
      <p:grpSp>
        <p:nvGrpSpPr>
          <p:cNvPr id="285" name="群組"/>
          <p:cNvGrpSpPr/>
          <p:nvPr/>
        </p:nvGrpSpPr>
        <p:grpSpPr>
          <a:xfrm>
            <a:off x="9692654" y="10065560"/>
            <a:ext cx="3361543" cy="1537043"/>
            <a:chOff x="0" y="0"/>
            <a:chExt cx="3361542" cy="1537041"/>
          </a:xfrm>
        </p:grpSpPr>
        <p:sp>
          <p:nvSpPr>
            <p:cNvPr id="283" name="掛牌設備群組"/>
            <p:cNvSpPr txBox="1"/>
            <p:nvPr/>
          </p:nvSpPr>
          <p:spPr>
            <a:xfrm>
              <a:off x="42075" y="0"/>
              <a:ext cx="2400301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掛牌設備群組</a:t>
              </a:r>
            </a:p>
          </p:txBody>
        </p:sp>
        <p:sp>
          <p:nvSpPr>
            <p:cNvPr id="284" name="EG-AIS-TG"/>
            <p:cNvSpPr/>
            <p:nvPr/>
          </p:nvSpPr>
          <p:spPr>
            <a:xfrm>
              <a:off x="0" y="684468"/>
              <a:ext cx="3361543" cy="852574"/>
            </a:xfrm>
            <a:prstGeom prst="roundRect">
              <a:avLst>
                <a:gd name="adj" fmla="val 22344"/>
              </a:avLst>
            </a:prstGeom>
            <a:solidFill>
              <a:srgbClr val="C153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EG-AIS-TG</a:t>
              </a:r>
            </a:p>
          </p:txBody>
        </p:sp>
      </p:grpSp>
      <p:sp>
        <p:nvSpPr>
          <p:cNvPr id="286" name="製造執行系統配置"/>
          <p:cNvSpPr txBox="1"/>
          <p:nvPr/>
        </p:nvSpPr>
        <p:spPr>
          <a:xfrm>
            <a:off x="684990" y="337197"/>
            <a:ext cx="6413501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製造執行系統配置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生產流程"/>
          <p:cNvSpPr txBox="1"/>
          <p:nvPr/>
        </p:nvSpPr>
        <p:spPr>
          <a:xfrm>
            <a:off x="17278252" y="1299726"/>
            <a:ext cx="2349501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生產流程</a:t>
            </a:r>
          </a:p>
        </p:txBody>
      </p:sp>
      <p:sp>
        <p:nvSpPr>
          <p:cNvPr id="289" name="COMBIN"/>
          <p:cNvSpPr/>
          <p:nvPr/>
        </p:nvSpPr>
        <p:spPr>
          <a:xfrm>
            <a:off x="17025915" y="5021491"/>
            <a:ext cx="28541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COMBIN</a:t>
            </a:r>
          </a:p>
        </p:txBody>
      </p:sp>
      <p:sp>
        <p:nvSpPr>
          <p:cNvPr id="290" name="TEST"/>
          <p:cNvSpPr/>
          <p:nvPr/>
        </p:nvSpPr>
        <p:spPr>
          <a:xfrm>
            <a:off x="17025915" y="6760276"/>
            <a:ext cx="28541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TEST</a:t>
            </a:r>
          </a:p>
        </p:txBody>
      </p:sp>
      <p:sp>
        <p:nvSpPr>
          <p:cNvPr id="291" name="TAG"/>
          <p:cNvSpPr/>
          <p:nvPr/>
        </p:nvSpPr>
        <p:spPr>
          <a:xfrm>
            <a:off x="17025915" y="8499061"/>
            <a:ext cx="2854173" cy="886213"/>
          </a:xfrm>
          <a:prstGeom prst="rect">
            <a:avLst/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TAG</a:t>
            </a:r>
          </a:p>
        </p:txBody>
      </p:sp>
      <p:cxnSp>
        <p:nvCxnSpPr>
          <p:cNvPr id="292" name="連接線"/>
          <p:cNvCxnSpPr>
            <a:stCxn id="289" idx="0"/>
            <a:endCxn id="290" idx="0"/>
          </p:cNvCxnSpPr>
          <p:nvPr/>
        </p:nvCxnSpPr>
        <p:spPr>
          <a:xfrm>
            <a:off x="18453001" y="5464597"/>
            <a:ext cx="1" cy="1738786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</p:cxnSp>
      <p:cxnSp>
        <p:nvCxnSpPr>
          <p:cNvPr id="293" name="連接線"/>
          <p:cNvCxnSpPr>
            <a:stCxn id="290" idx="0"/>
            <a:endCxn id="291" idx="0"/>
          </p:cNvCxnSpPr>
          <p:nvPr/>
        </p:nvCxnSpPr>
        <p:spPr>
          <a:xfrm>
            <a:off x="18453001" y="7203382"/>
            <a:ext cx="1" cy="1738786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</p:cxnSp>
      <p:grpSp>
        <p:nvGrpSpPr>
          <p:cNvPr id="296" name="群組"/>
          <p:cNvGrpSpPr/>
          <p:nvPr/>
        </p:nvGrpSpPr>
        <p:grpSpPr>
          <a:xfrm>
            <a:off x="16772230" y="2631878"/>
            <a:ext cx="3361543" cy="1537042"/>
            <a:chOff x="0" y="0"/>
            <a:chExt cx="3361542" cy="1537041"/>
          </a:xfrm>
        </p:grpSpPr>
        <p:sp>
          <p:nvSpPr>
            <p:cNvPr id="294" name="生產流程"/>
            <p:cNvSpPr txBox="1"/>
            <p:nvPr/>
          </p:nvSpPr>
          <p:spPr>
            <a:xfrm>
              <a:off x="42075" y="0"/>
              <a:ext cx="1638301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生產流程</a:t>
              </a:r>
            </a:p>
          </p:txBody>
        </p:sp>
        <p:sp>
          <p:nvSpPr>
            <p:cNvPr id="295" name="WF-AIS-001"/>
            <p:cNvSpPr/>
            <p:nvPr/>
          </p:nvSpPr>
          <p:spPr>
            <a:xfrm>
              <a:off x="0" y="684468"/>
              <a:ext cx="3361543" cy="852574"/>
            </a:xfrm>
            <a:prstGeom prst="roundRect">
              <a:avLst>
                <a:gd name="adj" fmla="val 22344"/>
              </a:avLst>
            </a:prstGeom>
            <a:solidFill>
              <a:srgbClr val="BF522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WF-AIS-001</a:t>
              </a:r>
            </a:p>
          </p:txBody>
        </p:sp>
      </p:grpSp>
      <p:sp>
        <p:nvSpPr>
          <p:cNvPr id="297" name="工單-1"/>
          <p:cNvSpPr txBox="1"/>
          <p:nvPr/>
        </p:nvSpPr>
        <p:spPr>
          <a:xfrm>
            <a:off x="4599325" y="4109211"/>
            <a:ext cx="1123951" cy="684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工單-1</a:t>
            </a:r>
          </a:p>
        </p:txBody>
      </p:sp>
      <p:sp>
        <p:nvSpPr>
          <p:cNvPr id="298" name="WO-AIS-001"/>
          <p:cNvSpPr/>
          <p:nvPr/>
        </p:nvSpPr>
        <p:spPr>
          <a:xfrm>
            <a:off x="4557249" y="4818444"/>
            <a:ext cx="2935122" cy="852574"/>
          </a:xfrm>
          <a:prstGeom prst="roundRect">
            <a:avLst>
              <a:gd name="adj" fmla="val 22344"/>
            </a:avLst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WO-AIS-001</a:t>
            </a:r>
          </a:p>
        </p:txBody>
      </p:sp>
      <p:sp>
        <p:nvSpPr>
          <p:cNvPr id="299" name="批次號"/>
          <p:cNvSpPr txBox="1"/>
          <p:nvPr/>
        </p:nvSpPr>
        <p:spPr>
          <a:xfrm>
            <a:off x="9204424" y="4146358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批次號</a:t>
            </a:r>
          </a:p>
        </p:txBody>
      </p:sp>
      <p:sp>
        <p:nvSpPr>
          <p:cNvPr id="300" name="LT-AIS-B01 ~ B20"/>
          <p:cNvSpPr/>
          <p:nvPr/>
        </p:nvSpPr>
        <p:spPr>
          <a:xfrm>
            <a:off x="9162348" y="4830826"/>
            <a:ext cx="4680922" cy="852574"/>
          </a:xfrm>
          <a:prstGeom prst="roundRect">
            <a:avLst>
              <a:gd name="adj" fmla="val 22344"/>
            </a:avLst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LT-AIS-B01 ~ B20</a:t>
            </a:r>
          </a:p>
        </p:txBody>
      </p:sp>
      <p:sp>
        <p:nvSpPr>
          <p:cNvPr id="301" name="工單-2"/>
          <p:cNvSpPr txBox="1"/>
          <p:nvPr/>
        </p:nvSpPr>
        <p:spPr>
          <a:xfrm>
            <a:off x="4599325" y="6591003"/>
            <a:ext cx="1186435" cy="684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工單-2</a:t>
            </a:r>
          </a:p>
        </p:txBody>
      </p:sp>
      <p:sp>
        <p:nvSpPr>
          <p:cNvPr id="302" name="WO-AIS-002"/>
          <p:cNvSpPr/>
          <p:nvPr/>
        </p:nvSpPr>
        <p:spPr>
          <a:xfrm>
            <a:off x="4557249" y="7300235"/>
            <a:ext cx="2935122" cy="852574"/>
          </a:xfrm>
          <a:prstGeom prst="roundRect">
            <a:avLst>
              <a:gd name="adj" fmla="val 22344"/>
            </a:avLst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WO-AIS-002</a:t>
            </a:r>
          </a:p>
        </p:txBody>
      </p:sp>
      <p:sp>
        <p:nvSpPr>
          <p:cNvPr id="303" name="批次號"/>
          <p:cNvSpPr txBox="1"/>
          <p:nvPr/>
        </p:nvSpPr>
        <p:spPr>
          <a:xfrm>
            <a:off x="9204424" y="6615767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批次號</a:t>
            </a:r>
          </a:p>
        </p:txBody>
      </p:sp>
      <p:sp>
        <p:nvSpPr>
          <p:cNvPr id="304" name="LT-AIS-M01 ~ M60"/>
          <p:cNvSpPr/>
          <p:nvPr/>
        </p:nvSpPr>
        <p:spPr>
          <a:xfrm>
            <a:off x="9162348" y="7300235"/>
            <a:ext cx="4661765" cy="852574"/>
          </a:xfrm>
          <a:prstGeom prst="roundRect">
            <a:avLst>
              <a:gd name="adj" fmla="val 22344"/>
            </a:avLst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LT-AIS-M01 ~ M60</a:t>
            </a:r>
          </a:p>
        </p:txBody>
      </p:sp>
      <p:sp>
        <p:nvSpPr>
          <p:cNvPr id="305" name="工單-3"/>
          <p:cNvSpPr txBox="1"/>
          <p:nvPr/>
        </p:nvSpPr>
        <p:spPr>
          <a:xfrm>
            <a:off x="4599325" y="9072795"/>
            <a:ext cx="1192150" cy="684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工單-3</a:t>
            </a:r>
          </a:p>
        </p:txBody>
      </p:sp>
      <p:sp>
        <p:nvSpPr>
          <p:cNvPr id="306" name="WO-AIS-003"/>
          <p:cNvSpPr/>
          <p:nvPr/>
        </p:nvSpPr>
        <p:spPr>
          <a:xfrm>
            <a:off x="4557249" y="9782028"/>
            <a:ext cx="2935122" cy="852574"/>
          </a:xfrm>
          <a:prstGeom prst="roundRect">
            <a:avLst>
              <a:gd name="adj" fmla="val 22344"/>
            </a:avLst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WO-AIS-003</a:t>
            </a:r>
          </a:p>
        </p:txBody>
      </p:sp>
      <p:sp>
        <p:nvSpPr>
          <p:cNvPr id="307" name="批次號"/>
          <p:cNvSpPr txBox="1"/>
          <p:nvPr/>
        </p:nvSpPr>
        <p:spPr>
          <a:xfrm>
            <a:off x="9204424" y="9097559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批次號</a:t>
            </a:r>
          </a:p>
        </p:txBody>
      </p:sp>
      <p:sp>
        <p:nvSpPr>
          <p:cNvPr id="308" name="LT-AIS-S01 ~ S20"/>
          <p:cNvSpPr/>
          <p:nvPr/>
        </p:nvSpPr>
        <p:spPr>
          <a:xfrm>
            <a:off x="9162348" y="9782028"/>
            <a:ext cx="4614274" cy="852574"/>
          </a:xfrm>
          <a:prstGeom prst="roundRect">
            <a:avLst>
              <a:gd name="adj" fmla="val 22344"/>
            </a:avLst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LT-AIS-S01 ~ S20</a:t>
            </a:r>
          </a:p>
        </p:txBody>
      </p:sp>
      <p:sp>
        <p:nvSpPr>
          <p:cNvPr id="309" name="訂單"/>
          <p:cNvSpPr txBox="1"/>
          <p:nvPr/>
        </p:nvSpPr>
        <p:spPr>
          <a:xfrm>
            <a:off x="604761" y="4133975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訂單</a:t>
            </a:r>
          </a:p>
        </p:txBody>
      </p:sp>
      <p:sp>
        <p:nvSpPr>
          <p:cNvPr id="310" name="OD-AIS-001"/>
          <p:cNvSpPr/>
          <p:nvPr/>
        </p:nvSpPr>
        <p:spPr>
          <a:xfrm>
            <a:off x="562685" y="4818444"/>
            <a:ext cx="2935122" cy="852574"/>
          </a:xfrm>
          <a:prstGeom prst="roundRect">
            <a:avLst>
              <a:gd name="adj" fmla="val 22344"/>
            </a:avLst>
          </a:prstGeom>
          <a:solidFill>
            <a:srgbClr val="C153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OD-AIS-001</a:t>
            </a:r>
          </a:p>
        </p:txBody>
      </p:sp>
      <p:sp>
        <p:nvSpPr>
          <p:cNvPr id="311" name="製造執行系統配置"/>
          <p:cNvSpPr txBox="1"/>
          <p:nvPr/>
        </p:nvSpPr>
        <p:spPr>
          <a:xfrm>
            <a:off x="684990" y="337197"/>
            <a:ext cx="6413501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製造執行系統配置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